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0A81B-5C0E-40A4-9F04-0BBBCFC90F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OSBCU CENTRAL BARGAINING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48E83-12DB-47C9-95E0-511FA0BB4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You and your collective agreement</a:t>
            </a:r>
          </a:p>
        </p:txBody>
      </p:sp>
    </p:spTree>
    <p:extLst>
      <p:ext uri="{BB962C8B-B14F-4D97-AF65-F5344CB8AC3E}">
        <p14:creationId xmlns:p14="http://schemas.microsoft.com/office/powerpoint/2010/main" val="306197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36"/>
    </mc:Choice>
    <mc:Fallback xmlns="">
      <p:transition spd="slow" advTm="923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70FD-1013-4CEA-8750-6E043ECF7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834" y="1184366"/>
            <a:ext cx="9496020" cy="669388"/>
          </a:xfrm>
        </p:spPr>
        <p:txBody>
          <a:bodyPr>
            <a:noAutofit/>
          </a:bodyPr>
          <a:lstStyle/>
          <a:p>
            <a:pPr algn="ctr"/>
            <a:r>
              <a:rPr lang="en-CA" sz="4400" b="1" dirty="0"/>
              <a:t>BARGAINING BEGINS 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B71D4-D044-4597-B176-97F7CF4AD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CENTRAL:</a:t>
            </a:r>
          </a:p>
          <a:p>
            <a:r>
              <a:rPr lang="en-CA" dirty="0"/>
              <a:t>The Ontario School Board Council of Unions bargains at the “Central Table” with the Council of Trustees Association (representatives of School Board trustees).</a:t>
            </a:r>
          </a:p>
          <a:p>
            <a:r>
              <a:rPr lang="en-CA" dirty="0"/>
              <a:t>The Government of Ontario is a participant at the Central Bargaining table.</a:t>
            </a:r>
          </a:p>
          <a:p>
            <a:pPr marL="0" indent="0">
              <a:buNone/>
            </a:pPr>
            <a:r>
              <a:rPr lang="en-CA" dirty="0"/>
              <a:t>LOCAL:</a:t>
            </a:r>
          </a:p>
          <a:p>
            <a:r>
              <a:rPr lang="en-CA" dirty="0"/>
              <a:t>Locals bargain directly with their individual School Board.</a:t>
            </a:r>
          </a:p>
        </p:txBody>
      </p:sp>
    </p:spTree>
    <p:extLst>
      <p:ext uri="{BB962C8B-B14F-4D97-AF65-F5344CB8AC3E}">
        <p14:creationId xmlns:p14="http://schemas.microsoft.com/office/powerpoint/2010/main" val="401173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316"/>
    </mc:Choice>
    <mc:Fallback xmlns="">
      <p:transition spd="slow" advTm="2531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FC51B-9259-441C-8954-DD8A1ED8D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84366"/>
            <a:ext cx="9603275" cy="765183"/>
          </a:xfrm>
        </p:spPr>
        <p:txBody>
          <a:bodyPr>
            <a:noAutofit/>
          </a:bodyPr>
          <a:lstStyle/>
          <a:p>
            <a:pPr algn="ctr"/>
            <a:r>
              <a:rPr lang="en-CA" sz="4400" b="1" dirty="0"/>
              <a:t>IF BARGAINING IS SUCCESSFUL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1FF1A-1F36-4D6B-9158-40CDACA25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/>
              <a:t>Tentative Agreements are reached.</a:t>
            </a:r>
          </a:p>
          <a:p>
            <a:r>
              <a:rPr lang="en-CA" sz="2400" dirty="0"/>
              <a:t>Tentative Agreements can be Central or Local.</a:t>
            </a:r>
          </a:p>
          <a:p>
            <a:endParaRPr lang="en-CA" sz="2400" dirty="0"/>
          </a:p>
          <a:p>
            <a:pPr marL="0" indent="0" algn="ctr">
              <a:buNone/>
            </a:pPr>
            <a:r>
              <a:rPr lang="en-CA" sz="2800" b="1" dirty="0"/>
              <a:t>Central and Local tentative agreements</a:t>
            </a:r>
            <a:br>
              <a:rPr lang="en-CA" sz="2800" b="1" dirty="0"/>
            </a:br>
            <a:r>
              <a:rPr lang="en-CA" sz="2800" b="1" dirty="0"/>
              <a:t> may or may not occur at the same time.</a:t>
            </a:r>
          </a:p>
        </p:txBody>
      </p:sp>
    </p:spTree>
    <p:extLst>
      <p:ext uri="{BB962C8B-B14F-4D97-AF65-F5344CB8AC3E}">
        <p14:creationId xmlns:p14="http://schemas.microsoft.com/office/powerpoint/2010/main" val="159724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89"/>
    </mc:Choice>
    <mc:Fallback xmlns="">
      <p:transition spd="slow" advTm="1418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C7D96-F0A2-483B-9AE4-C76944557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910" y="661307"/>
            <a:ext cx="9603275" cy="730348"/>
          </a:xfrm>
        </p:spPr>
        <p:txBody>
          <a:bodyPr>
            <a:noAutofit/>
          </a:bodyPr>
          <a:lstStyle/>
          <a:p>
            <a:pPr algn="ctr"/>
            <a:r>
              <a:rPr lang="en-CA" sz="4400" b="1" dirty="0"/>
              <a:t>IF BARGAINING IS NOT SUCCESSFUL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5C056-72E8-4271-881B-9CAF7FCB3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/>
              <a:t>A Conciliation Officer will be appointed by the Ontario Ministry of Labour.</a:t>
            </a:r>
          </a:p>
          <a:p>
            <a:r>
              <a:rPr lang="en-CA" sz="2800" dirty="0"/>
              <a:t>A Conciliation Officer can be appointed for either the Central or Local Bargaining tables, or both Central and Local tables.</a:t>
            </a:r>
          </a:p>
          <a:p>
            <a:r>
              <a:rPr lang="en-CA" sz="2800" dirty="0"/>
              <a:t>The Conciliation Officer has the job of assisting the parties in achieving a collective agreement.</a:t>
            </a:r>
          </a:p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57149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615"/>
    </mc:Choice>
    <mc:Fallback xmlns="">
      <p:transition spd="slow" advTm="22615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5D08F-8C1E-47BA-9EE0-D922A9C8C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35727"/>
            <a:ext cx="9603275" cy="1218028"/>
          </a:xfrm>
        </p:spPr>
        <p:txBody>
          <a:bodyPr>
            <a:noAutofit/>
          </a:bodyPr>
          <a:lstStyle/>
          <a:p>
            <a:pPr algn="ctr"/>
            <a:r>
              <a:rPr lang="en-CA" sz="4400" b="1" dirty="0"/>
              <a:t>IF CONCILIATION IS NOT SUCCESSFUL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F3FD2-16DD-4FF7-8849-82F3E9698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/>
              <a:t>CENTRAL: Either the Ontario School Board Council of Unions (us) or the Council of Trustees Association (them) can request a “No Board” report from the Conciliation officer.</a:t>
            </a:r>
          </a:p>
          <a:p>
            <a:r>
              <a:rPr lang="en-CA" dirty="0"/>
              <a:t>LOCAL: Either the Local or the School Board  can request a “No Board” report from the Conciliation officer.</a:t>
            </a:r>
          </a:p>
          <a:p>
            <a:r>
              <a:rPr lang="en-CA" dirty="0"/>
              <a:t>A “No Board” report starts the 17-day countdown to Strike Action, or a Lockout by the employer.</a:t>
            </a:r>
          </a:p>
          <a:p>
            <a:r>
              <a:rPr lang="en-CA" dirty="0"/>
              <a:t>The parties may continue to bargain during the 17-day countdown period with or without a Ministry of Labour mediator.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0850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342"/>
    </mc:Choice>
    <mc:Fallback xmlns="">
      <p:transition spd="slow" advTm="3234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609A0-CD67-46FA-BB21-63589FEC7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1140823"/>
            <a:ext cx="9603275" cy="634554"/>
          </a:xfrm>
        </p:spPr>
        <p:txBody>
          <a:bodyPr>
            <a:noAutofit/>
          </a:bodyPr>
          <a:lstStyle/>
          <a:p>
            <a:pPr algn="ctr"/>
            <a:r>
              <a:rPr lang="en-CA" sz="4400" b="1" dirty="0"/>
              <a:t>STRIKE OR LOCKOUT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82374-E2EE-44D9-AACC-95088DE3B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sz="2800" dirty="0"/>
              <a:t>Central or Local leadership would provide direction on Strike actions.</a:t>
            </a:r>
          </a:p>
          <a:p>
            <a:r>
              <a:rPr lang="en-CA" sz="2800" dirty="0"/>
              <a:t>Members would participate in “work to rule” or “job actions,” up to and including full strike actions,</a:t>
            </a:r>
          </a:p>
          <a:p>
            <a:r>
              <a:rPr lang="en-CA" sz="2800" dirty="0"/>
              <a:t>If we are locked out,  all actions and picketing would be directed by the Bargaining Support Committee,</a:t>
            </a:r>
          </a:p>
          <a:p>
            <a:r>
              <a:rPr lang="en-CA" sz="2800" dirty="0"/>
              <a:t>5 days’ notice is required for strike action/lockout and another 5 days’ notice for each escalation of strike action/lockout. </a:t>
            </a:r>
          </a:p>
          <a:p>
            <a:r>
              <a:rPr lang="en-CA" sz="2800" dirty="0"/>
              <a:t>Employers must have the permission of the Ministry to alter our terms and conditions of employment.</a:t>
            </a:r>
          </a:p>
        </p:txBody>
      </p:sp>
    </p:spTree>
    <p:extLst>
      <p:ext uri="{BB962C8B-B14F-4D97-AF65-F5344CB8AC3E}">
        <p14:creationId xmlns:p14="http://schemas.microsoft.com/office/powerpoint/2010/main" val="124785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133"/>
    </mc:Choice>
    <mc:Fallback xmlns="">
      <p:transition spd="slow" advTm="39133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D5254-66BC-4BE7-9B62-30114F5D9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75657"/>
            <a:ext cx="9603275" cy="678097"/>
          </a:xfrm>
        </p:spPr>
        <p:txBody>
          <a:bodyPr>
            <a:noAutofit/>
          </a:bodyPr>
          <a:lstStyle/>
          <a:p>
            <a:pPr algn="ctr"/>
            <a:r>
              <a:rPr lang="en-CA" sz="4400" b="1" dirty="0"/>
              <a:t>TENTATIVE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A45DB-6EE3-4C08-AAA9-0175BE718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dirty="0"/>
              <a:t>CENTRAL:  a Central tentative agreement is ratified by a majority of the Locals representing a majority of the members (Double Majority).</a:t>
            </a:r>
          </a:p>
          <a:p>
            <a:endParaRPr lang="en-CA" sz="2400" dirty="0"/>
          </a:p>
          <a:p>
            <a:r>
              <a:rPr lang="en-CA" sz="2400" dirty="0"/>
              <a:t>LOCAL:  the Local terms are ratified by a majority of the members present at a ratification meeting.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132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43"/>
    </mc:Choice>
    <mc:Fallback xmlns="">
      <p:transition spd="slow" advTm="17843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0FDE3-83B1-4376-B753-9793B1CA3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063" y="609601"/>
            <a:ext cx="10744200" cy="1244154"/>
          </a:xfrm>
        </p:spPr>
        <p:txBody>
          <a:bodyPr>
            <a:noAutofit/>
          </a:bodyPr>
          <a:lstStyle/>
          <a:p>
            <a:pPr algn="ctr"/>
            <a:r>
              <a:rPr lang="en-CA" sz="4400" b="1" dirty="0"/>
              <a:t>YOU Now Have a NEW COLLECTIVE AGREEMENT 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40AA2-CB38-4D82-AA94-A06C7D39F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sz="4400" dirty="0"/>
              <a:t>New collective agreement comprised of: </a:t>
            </a:r>
          </a:p>
          <a:p>
            <a:pPr algn="ctr"/>
            <a:r>
              <a:rPr lang="en-CA" sz="4000" dirty="0"/>
              <a:t>Part A (Central terms) </a:t>
            </a:r>
          </a:p>
          <a:p>
            <a:pPr marL="0" indent="0" algn="ctr">
              <a:buNone/>
            </a:pPr>
            <a:r>
              <a:rPr lang="en-CA" sz="4000" dirty="0"/>
              <a:t>+</a:t>
            </a:r>
          </a:p>
          <a:p>
            <a:pPr algn="ctr"/>
            <a:r>
              <a:rPr lang="en-CA" sz="4000" dirty="0"/>
              <a:t>Part B (Local terms)</a:t>
            </a:r>
          </a:p>
          <a:p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CF7D1F-81C6-48BE-916E-CEE10F1A116D}"/>
              </a:ext>
            </a:extLst>
          </p:cNvPr>
          <p:cNvSpPr txBox="1"/>
          <p:nvPr/>
        </p:nvSpPr>
        <p:spPr>
          <a:xfrm rot="16200000">
            <a:off x="11587607" y="5573430"/>
            <a:ext cx="8851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:</a:t>
            </a:r>
            <a:r>
              <a:rPr lang="en-US" sz="900" dirty="0" err="1"/>
              <a:t>rdt</a:t>
            </a:r>
            <a:r>
              <a:rPr lang="en-US" sz="900" dirty="0"/>
              <a:t>/COPE 491</a:t>
            </a:r>
            <a:endParaRPr lang="en-CA" sz="900" dirty="0"/>
          </a:p>
        </p:txBody>
      </p:sp>
    </p:spTree>
    <p:extLst>
      <p:ext uri="{BB962C8B-B14F-4D97-AF65-F5344CB8AC3E}">
        <p14:creationId xmlns:p14="http://schemas.microsoft.com/office/powerpoint/2010/main" val="258106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70"/>
    </mc:Choice>
    <mc:Fallback xmlns="">
      <p:transition spd="slow" advTm="1207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A8F36-B799-43E5-8B14-F5C1C302E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75606"/>
            <a:ext cx="9603275" cy="710772"/>
          </a:xfrm>
        </p:spPr>
        <p:txBody>
          <a:bodyPr>
            <a:normAutofit/>
          </a:bodyPr>
          <a:lstStyle/>
          <a:p>
            <a:pPr algn="ctr"/>
            <a:r>
              <a:rPr lang="en-CA" sz="4400" b="1" dirty="0"/>
              <a:t>EXPIRATION OF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285B8-19EB-42D8-88D1-0DFA14870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CA" sz="7200" dirty="0"/>
              <a:t>Collective Agreements expire August 31, 2019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0405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22"/>
    </mc:Choice>
    <mc:Fallback xmlns="">
      <p:transition spd="slow" advTm="1682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D768D-3F7D-4CAF-B963-908C63E54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6251" y="1184366"/>
            <a:ext cx="9478603" cy="669388"/>
          </a:xfrm>
        </p:spPr>
        <p:txBody>
          <a:bodyPr>
            <a:noAutofit/>
          </a:bodyPr>
          <a:lstStyle/>
          <a:p>
            <a:pPr algn="ctr"/>
            <a:r>
              <a:rPr lang="en-CA" sz="4400" b="1" dirty="0"/>
              <a:t>NOTICE TO BARGAIN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EBF43-D366-43CB-BF2A-DD0932C42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4000" dirty="0"/>
              <a:t>Notice to Bargain (Earliest date March 2019)</a:t>
            </a:r>
          </a:p>
          <a:p>
            <a:pPr marL="0" indent="0" algn="ctr">
              <a:buNone/>
            </a:pPr>
            <a:endParaRPr lang="en-CA" sz="4000" dirty="0"/>
          </a:p>
          <a:p>
            <a:pPr marL="0" indent="0" algn="ctr">
              <a:buNone/>
            </a:pPr>
            <a:r>
              <a:rPr lang="en-CA" sz="4000" dirty="0"/>
              <a:t>Notice to Bargain Centrally also serves as notice to Bargain Locally.</a:t>
            </a:r>
          </a:p>
        </p:txBody>
      </p:sp>
    </p:spTree>
    <p:extLst>
      <p:ext uri="{BB962C8B-B14F-4D97-AF65-F5344CB8AC3E}">
        <p14:creationId xmlns:p14="http://schemas.microsoft.com/office/powerpoint/2010/main" val="151545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572"/>
    </mc:Choice>
    <mc:Fallback xmlns="">
      <p:transition spd="slow" advTm="1957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03489-413A-4B7F-83BC-A82718FC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944" y="1236618"/>
            <a:ext cx="8598112" cy="669388"/>
          </a:xfrm>
        </p:spPr>
        <p:txBody>
          <a:bodyPr>
            <a:noAutofit/>
          </a:bodyPr>
          <a:lstStyle/>
          <a:p>
            <a:pPr algn="ctr"/>
            <a:r>
              <a:rPr lang="en-CA" sz="4400" b="1" dirty="0"/>
              <a:t>STRIKE  VOTES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8CFA8-4A5A-4A1D-97D4-B7511DB72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4400" dirty="0"/>
              <a:t>Strike votes when appropriate but no sooner than July 31, 2019.</a:t>
            </a:r>
          </a:p>
          <a:p>
            <a:r>
              <a:rPr lang="en-CA" sz="2800" dirty="0"/>
              <a:t>Everybody can strike for Central issues.</a:t>
            </a:r>
          </a:p>
          <a:p>
            <a:r>
              <a:rPr lang="en-CA" sz="2800" dirty="0"/>
              <a:t>Individual locals can still strike for Local issues.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2396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569"/>
    </mc:Choice>
    <mc:Fallback xmlns="">
      <p:transition spd="slow" advTm="3156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B08C6-4E2D-408D-9CD0-77B2FCDA2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95513"/>
            <a:ext cx="9603275" cy="1049235"/>
          </a:xfrm>
        </p:spPr>
        <p:txBody>
          <a:bodyPr>
            <a:noAutofit/>
          </a:bodyPr>
          <a:lstStyle/>
          <a:p>
            <a:pPr algn="ctr"/>
            <a:r>
              <a:rPr lang="en-CA" sz="4400" b="1" dirty="0"/>
              <a:t>CENTRAL and Local BARGAINING COMMITTEE(S)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D62A4-F1FB-4FF4-B3F6-32A6FE2A0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391537"/>
          </a:xfrm>
        </p:spPr>
        <p:txBody>
          <a:bodyPr/>
          <a:lstStyle/>
          <a:p>
            <a:r>
              <a:rPr lang="en-CA" dirty="0"/>
              <a:t>The Central Bargaining Committee is determined by OSBCU By-Laws.</a:t>
            </a:r>
          </a:p>
          <a:p>
            <a:pPr lvl="1"/>
            <a:r>
              <a:rPr lang="en-CA" dirty="0"/>
              <a:t>Council President</a:t>
            </a:r>
          </a:p>
          <a:p>
            <a:pPr lvl="1"/>
            <a:r>
              <a:rPr lang="en-CA" dirty="0"/>
              <a:t>First VP</a:t>
            </a:r>
          </a:p>
          <a:p>
            <a:pPr lvl="1"/>
            <a:r>
              <a:rPr lang="en-CA" dirty="0"/>
              <a:t>French VP</a:t>
            </a:r>
          </a:p>
          <a:p>
            <a:pPr lvl="1"/>
            <a:r>
              <a:rPr lang="en-CA" dirty="0"/>
              <a:t>7 Area Representatives</a:t>
            </a:r>
          </a:p>
          <a:p>
            <a:pPr marL="457200" lvl="1" indent="0">
              <a:buNone/>
            </a:pPr>
            <a:endParaRPr lang="en-CA" dirty="0"/>
          </a:p>
          <a:p>
            <a:r>
              <a:rPr lang="en-CA" dirty="0"/>
              <a:t>Local Bargaining Committee is elected as per local by-laws.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813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814"/>
    </mc:Choice>
    <mc:Fallback xmlns="">
      <p:transition spd="slow" advTm="2881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6E5ED-5C79-4643-89ED-E7829690B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2709" y="1158240"/>
            <a:ext cx="9522145" cy="695514"/>
          </a:xfrm>
        </p:spPr>
        <p:txBody>
          <a:bodyPr>
            <a:normAutofit/>
          </a:bodyPr>
          <a:lstStyle/>
          <a:p>
            <a:pPr algn="ctr"/>
            <a:r>
              <a:rPr lang="en-CA" sz="4400" b="1" dirty="0"/>
              <a:t>SURVEYING THE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42483-FEEC-477A-A733-81B7E2D8B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3600" dirty="0"/>
              <a:t>Central Bargaining Committee develops central bargaining survey for members and executive.</a:t>
            </a:r>
          </a:p>
          <a:p>
            <a:r>
              <a:rPr lang="en-CA" sz="3600" dirty="0"/>
              <a:t>Locals develop local survey or use a local template survey provided for members.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8540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06"/>
    </mc:Choice>
    <mc:Fallback xmlns="">
      <p:transition spd="slow" advTm="2900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8FC3-6903-436A-A003-0B26AA38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182880"/>
            <a:ext cx="9603275" cy="1663337"/>
          </a:xfrm>
        </p:spPr>
        <p:txBody>
          <a:bodyPr>
            <a:noAutofit/>
          </a:bodyPr>
          <a:lstStyle/>
          <a:p>
            <a:pPr algn="ctr"/>
            <a:r>
              <a:rPr lang="en-CA" sz="3800" b="1" dirty="0"/>
              <a:t>COMPILING SURVEY DATA  and</a:t>
            </a:r>
            <a:br>
              <a:rPr lang="en-CA" sz="3800" b="1" dirty="0"/>
            </a:br>
            <a:r>
              <a:rPr lang="en-CA" sz="3800" b="1" dirty="0"/>
              <a:t>Developing bargaining priorities (CENTRAL)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291C6-65EF-4024-B314-05655D970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CA" sz="4000" dirty="0"/>
              <a:t>Central Bargaining Committee (CBC) reviews survey results and develop Bargaining Priority Working Document.</a:t>
            </a:r>
          </a:p>
          <a:p>
            <a:r>
              <a:rPr lang="en-CA" sz="4000" dirty="0"/>
              <a:t>CBC carries out feedback meetings throughout the Province.</a:t>
            </a:r>
          </a:p>
          <a:p>
            <a:r>
              <a:rPr lang="en-CA" sz="4000" dirty="0"/>
              <a:t>Local Leadership attends the meetings to weigh in on Bargaining Priorities.</a:t>
            </a:r>
          </a:p>
          <a:p>
            <a:r>
              <a:rPr lang="en-CA" sz="4000" dirty="0"/>
              <a:t>CBC revises Bargaining Priorities Working Document for presentation to the Bargaining Conference.</a:t>
            </a:r>
          </a:p>
          <a:p>
            <a:endParaRPr lang="en-CA" sz="40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322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693"/>
    </mc:Choice>
    <mc:Fallback xmlns="">
      <p:transition spd="slow" advTm="5769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41AA9-5592-44B2-A4C3-3CEFF6A25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03628"/>
            <a:ext cx="9603275" cy="1607755"/>
          </a:xfrm>
        </p:spPr>
        <p:txBody>
          <a:bodyPr>
            <a:noAutofit/>
          </a:bodyPr>
          <a:lstStyle/>
          <a:p>
            <a:pPr algn="ctr"/>
            <a:r>
              <a:rPr lang="en-CA" sz="3800" b="1" dirty="0"/>
              <a:t>COMPILING SURVEY DATA   and</a:t>
            </a:r>
            <a:br>
              <a:rPr lang="en-CA" sz="3800" b="1" dirty="0"/>
            </a:br>
            <a:r>
              <a:rPr lang="en-CA" sz="3800" b="1" dirty="0"/>
              <a:t>Developing bargaining priorities (Local)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CCF76-2C57-4778-8605-D0FB0C884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4000" dirty="0"/>
              <a:t>Local reviews local survey results and develops local bargaining priorities.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334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71"/>
    </mc:Choice>
    <mc:Fallback xmlns="">
      <p:transition spd="slow" advTm="967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D77FF-D68E-423E-8EE3-3696059BB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36331"/>
            <a:ext cx="9603275" cy="1317423"/>
          </a:xfrm>
        </p:spPr>
        <p:txBody>
          <a:bodyPr>
            <a:noAutofit/>
          </a:bodyPr>
          <a:lstStyle/>
          <a:p>
            <a:pPr algn="ctr"/>
            <a:r>
              <a:rPr lang="en-CA" sz="4400" b="1" dirty="0"/>
              <a:t>RATIFICATION OF </a:t>
            </a:r>
            <a:br>
              <a:rPr lang="en-CA" sz="4400" b="1" dirty="0"/>
            </a:br>
            <a:r>
              <a:rPr lang="en-CA" sz="4400" b="1" dirty="0"/>
              <a:t>BARGAINING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8BEB7-C3D7-4951-A364-80CDBDF9E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4400" dirty="0"/>
              <a:t>Bargaining Conference to approve Central Bargaining Priorities.</a:t>
            </a:r>
          </a:p>
          <a:p>
            <a:r>
              <a:rPr lang="en-CA" sz="4400" dirty="0"/>
              <a:t>Locals ratify Local Bargaining Priorities.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813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79"/>
    </mc:Choice>
    <mc:Fallback xmlns="">
      <p:transition spd="slow" advTm="14579"/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767BE8AF650F40A3C3380783D0F0B5" ma:contentTypeVersion="10" ma:contentTypeDescription="Create a new document." ma:contentTypeScope="" ma:versionID="bd2aca586a1043ec3a6130287c15411d">
  <xsd:schema xmlns:xsd="http://www.w3.org/2001/XMLSchema" xmlns:xs="http://www.w3.org/2001/XMLSchema" xmlns:p="http://schemas.microsoft.com/office/2006/metadata/properties" xmlns:ns2="7fad5bd5-0708-4c3a-8da2-f7589352cbe2" xmlns:ns3="54a9ed8c-bcf8-44ce-9586-f50fec0e1fbd" targetNamespace="http://schemas.microsoft.com/office/2006/metadata/properties" ma:root="true" ma:fieldsID="f021dd1bc5ebc3a7987c6cfa4dfabddb" ns2:_="" ns3:_="">
    <xsd:import namespace="7fad5bd5-0708-4c3a-8da2-f7589352cbe2"/>
    <xsd:import namespace="54a9ed8c-bcf8-44ce-9586-f50fec0e1fbd"/>
    <xsd:element name="properties">
      <xsd:complexType>
        <xsd:sequence>
          <xsd:element name="documentManagement">
            <xsd:complexType>
              <xsd:all>
                <xsd:element ref="ns2:RESOURCE_x0020_TYPE" minOccurs="0"/>
                <xsd:element ref="ns2:Workshop_x0020_Length" minOccurs="0"/>
                <xsd:element ref="ns2:_x0078_ny0" minOccurs="0"/>
                <xsd:element ref="ns2:Yea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ad5bd5-0708-4c3a-8da2-f7589352cbe2" elementFormDefault="qualified">
    <xsd:import namespace="http://schemas.microsoft.com/office/2006/documentManagement/types"/>
    <xsd:import namespace="http://schemas.microsoft.com/office/infopath/2007/PartnerControls"/>
    <xsd:element name="RESOURCE_x0020_TYPE" ma:index="2" nillable="true" ma:displayName="RESOURCE TYPE" ma:format="Dropdown" ma:internalName="RESOURCE_x0020_TYPE">
      <xsd:simpleType>
        <xsd:restriction base="dms:Choice">
          <xsd:enumeration value="Workshop activities"/>
          <xsd:enumeration value="Research paper"/>
          <xsd:enumeration value="Video"/>
        </xsd:restriction>
      </xsd:simpleType>
    </xsd:element>
    <xsd:element name="Workshop_x0020_Length" ma:index="3" nillable="true" ma:displayName="TOPIC" ma:format="Dropdown" ma:internalName="Workshop_x0020_Length">
      <xsd:simpleType>
        <xsd:restriction base="dms:Choice">
          <xsd:enumeration value="Precarious work"/>
          <xsd:enumeration value="Privatization"/>
          <xsd:enumeration value="Austerity"/>
          <xsd:enumeration value="Equality"/>
          <xsd:enumeration value="Health and Safety"/>
          <xsd:enumeration value="Finance"/>
          <xsd:enumeration value="Education theory"/>
        </xsd:restriction>
      </xsd:simpleType>
    </xsd:element>
    <xsd:element name="_x0078_ny0" ma:index="4" nillable="true" ma:displayName="EVENT" ma:internalName="_x0078_ny0">
      <xsd:simpleType>
        <xsd:restriction base="dms:Text">
          <xsd:maxLength value="255"/>
        </xsd:restriction>
      </xsd:simpleType>
    </xsd:element>
    <xsd:element name="Year" ma:index="5" nillable="true" ma:displayName="YEAR" ma:internalName="Year">
      <xsd:simpleType>
        <xsd:restriction base="dms:Text">
          <xsd:maxLength value="255"/>
        </xsd:restriction>
      </xsd:simple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9ed8c-bcf8-44ce-9586-f50fec0e1fb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4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5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7fad5bd5-0708-4c3a-8da2-f7589352cbe2" xsi:nil="true"/>
    <RESOURCE_x0020_TYPE xmlns="7fad5bd5-0708-4c3a-8da2-f7589352cbe2" xsi:nil="true"/>
    <_x0078_ny0 xmlns="7fad5bd5-0708-4c3a-8da2-f7589352cbe2" xsi:nil="true"/>
    <Workshop_x0020_Length xmlns="7fad5bd5-0708-4c3a-8da2-f7589352cbe2" xsi:nil="true"/>
  </documentManagement>
</p:properties>
</file>

<file path=customXml/itemProps1.xml><?xml version="1.0" encoding="utf-8"?>
<ds:datastoreItem xmlns:ds="http://schemas.openxmlformats.org/officeDocument/2006/customXml" ds:itemID="{6EDC40DD-2228-44A9-8138-91938877AE57}"/>
</file>

<file path=customXml/itemProps2.xml><?xml version="1.0" encoding="utf-8"?>
<ds:datastoreItem xmlns:ds="http://schemas.openxmlformats.org/officeDocument/2006/customXml" ds:itemID="{5C34AE12-0FAD-4530-B049-2A7362102A17}"/>
</file>

<file path=customXml/itemProps3.xml><?xml version="1.0" encoding="utf-8"?>
<ds:datastoreItem xmlns:ds="http://schemas.openxmlformats.org/officeDocument/2006/customXml" ds:itemID="{D4A3D94E-7728-4488-9946-254909948805}"/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14573</TotalTime>
  <Words>636</Words>
  <Application>Microsoft Office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Gallery</vt:lpstr>
      <vt:lpstr>OSBCU CENTRAL BARGAINING </vt:lpstr>
      <vt:lpstr>EXPIRATION OF AGREEMENT</vt:lpstr>
      <vt:lpstr>NOTICE TO BARGAIN</vt:lpstr>
      <vt:lpstr>STRIKE  VOTES</vt:lpstr>
      <vt:lpstr>CENTRAL and Local BARGAINING COMMITTEE(S)</vt:lpstr>
      <vt:lpstr>SURVEYING THE MEMBERSHIP</vt:lpstr>
      <vt:lpstr>COMPILING SURVEY DATA  and Developing bargaining priorities (CENTRAL)</vt:lpstr>
      <vt:lpstr>COMPILING SURVEY DATA   and Developing bargaining priorities (Local)</vt:lpstr>
      <vt:lpstr>RATIFICATION OF  BARGAINING PRIORITIES</vt:lpstr>
      <vt:lpstr>BARGAINING BEGINS !</vt:lpstr>
      <vt:lpstr>IF BARGAINING IS SUCCESSFUL</vt:lpstr>
      <vt:lpstr>IF BARGAINING IS NOT SUCCESSFUL</vt:lpstr>
      <vt:lpstr>IF CONCILIATION IS NOT SUCCESSFUL</vt:lpstr>
      <vt:lpstr>STRIKE OR LOCKOUT</vt:lpstr>
      <vt:lpstr>TENTATIVE AGREEMENT</vt:lpstr>
      <vt:lpstr>YOU Now Have a NEW COLLECTIVE AGREEMENT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OSBCU CENTRAL BARGAINING</dc:title>
  <dc:creator>Darcie McEathron</dc:creator>
  <cp:lastModifiedBy>Rose de Tourris</cp:lastModifiedBy>
  <cp:revision>19</cp:revision>
  <dcterms:created xsi:type="dcterms:W3CDTF">2018-10-31T15:12:57Z</dcterms:created>
  <dcterms:modified xsi:type="dcterms:W3CDTF">2018-12-20T20:59:53Z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0x0101003F767BE8AF650F40A3C3380783D0F0B5</vt:lpwstr>
  </property>
</Properties>
</file>