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84" r:id="rId4"/>
  </p:sldMasterIdLst>
  <p:notesMasterIdLst>
    <p:notesMasterId r:id="rId8"/>
  </p:notesMasterIdLst>
  <p:sldIdLst>
    <p:sldId id="256" r:id="rId5"/>
    <p:sldId id="257" r:id="rId6"/>
    <p:sldId id="258" r:id="rId7"/>
  </p:sldIdLst>
  <p:sldSz cx="10058400" cy="77724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020DEE-7B2D-4BF8-A353-B8A1818B6DFA}" v="31" dt="2018-11-13T18:05:13.5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80" d="100"/>
          <a:sy n="80" d="100"/>
        </p:scale>
        <p:origin x="145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F73A14E-21EA-4FEF-99D6-EEF5277D77A9}" type="datetimeFigureOut">
              <a:rPr lang="en-CA" smtClean="0"/>
              <a:t>2018-12-18</a:t>
            </a:fld>
            <a:endParaRPr lang="en-CA"/>
          </a:p>
        </p:txBody>
      </p:sp>
      <p:sp>
        <p:nvSpPr>
          <p:cNvPr id="4" name="Slide Image Placeholder 3"/>
          <p:cNvSpPr>
            <a:spLocks noGrp="1" noRot="1" noChangeAspect="1"/>
          </p:cNvSpPr>
          <p:nvPr>
            <p:ph type="sldImg" idx="2"/>
          </p:nvPr>
        </p:nvSpPr>
        <p:spPr>
          <a:xfrm>
            <a:off x="1477963" y="1163638"/>
            <a:ext cx="4067175" cy="3141662"/>
          </a:xfrm>
          <a:prstGeom prst="rect">
            <a:avLst/>
          </a:prstGeom>
          <a:noFill/>
          <a:ln w="12700">
            <a:solidFill>
              <a:prstClr val="black"/>
            </a:solidFill>
          </a:ln>
        </p:spPr>
        <p:txBody>
          <a:bodyPr vert="horz" lIns="93324" tIns="46662" rIns="93324" bIns="46662" rtlCol="0" anchor="ctr"/>
          <a:lstStyle/>
          <a:p>
            <a:endParaRPr lang="en-CA"/>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CA"/>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08AAD83-5665-4065-B35F-AEE626E83D07}" type="slidenum">
              <a:rPr lang="en-CA" smtClean="0"/>
              <a:t>‹#›</a:t>
            </a:fld>
            <a:endParaRPr lang="en-CA"/>
          </a:p>
        </p:txBody>
      </p:sp>
    </p:spTree>
    <p:extLst>
      <p:ext uri="{BB962C8B-B14F-4D97-AF65-F5344CB8AC3E}">
        <p14:creationId xmlns:p14="http://schemas.microsoft.com/office/powerpoint/2010/main" val="358090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3437530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171904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3123699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96251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525311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42244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1655064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112908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1742423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5" name="Date Placeholder 4"/>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362176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dirty="0"/>
              <a:t>Click icon to add picture</a:t>
            </a:r>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5" name="Date Placeholder 4"/>
          <p:cNvSpPr>
            <a:spLocks noGrp="1"/>
          </p:cNvSpPr>
          <p:nvPr>
            <p:ph type="dt" sz="half" idx="10"/>
          </p:nvPr>
        </p:nvSpPr>
        <p:spPr/>
        <p:txBody>
          <a:bodyPr/>
          <a:lstStyle/>
          <a:p>
            <a:fld id="{834D8F98-9600-4E8E-81E1-4557923B01C1}" type="datetimeFigureOut">
              <a:rPr lang="en-CA" smtClean="0"/>
              <a:t>2018-12-18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E3AB894-998D-45C9-ABE5-E9E4815593C4}" type="slidenum">
              <a:rPr lang="en-CA" smtClean="0"/>
              <a:t>‹#›</a:t>
            </a:fld>
            <a:endParaRPr lang="en-CA" dirty="0"/>
          </a:p>
        </p:txBody>
      </p:sp>
    </p:spTree>
    <p:extLst>
      <p:ext uri="{BB962C8B-B14F-4D97-AF65-F5344CB8AC3E}">
        <p14:creationId xmlns:p14="http://schemas.microsoft.com/office/powerpoint/2010/main" val="141542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834D8F98-9600-4E8E-81E1-4557923B01C1}" type="datetimeFigureOut">
              <a:rPr lang="en-CA" smtClean="0"/>
              <a:t>2018-12-18</a:t>
            </a:fld>
            <a:endParaRPr lang="en-CA"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6E3AB894-998D-45C9-ABE5-E9E4815593C4}" type="slidenum">
              <a:rPr lang="en-CA" smtClean="0"/>
              <a:t>‹#›</a:t>
            </a:fld>
            <a:endParaRPr lang="en-CA" dirty="0"/>
          </a:p>
        </p:txBody>
      </p:sp>
    </p:spTree>
    <p:extLst>
      <p:ext uri="{BB962C8B-B14F-4D97-AF65-F5344CB8AC3E}">
        <p14:creationId xmlns:p14="http://schemas.microsoft.com/office/powerpoint/2010/main" val="42659485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rrow: Down 24">
            <a:extLst>
              <a:ext uri="{FF2B5EF4-FFF2-40B4-BE49-F238E27FC236}">
                <a16:creationId xmlns:a16="http://schemas.microsoft.com/office/drawing/2014/main" id="{3564DCE0-3F9F-44A2-87F4-0F2AC4D075A4}"/>
              </a:ext>
            </a:extLst>
          </p:cNvPr>
          <p:cNvSpPr/>
          <p:nvPr/>
        </p:nvSpPr>
        <p:spPr>
          <a:xfrm>
            <a:off x="1732976" y="7119685"/>
            <a:ext cx="401869" cy="427743"/>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4" name="Arrow: Down 23">
            <a:extLst>
              <a:ext uri="{FF2B5EF4-FFF2-40B4-BE49-F238E27FC236}">
                <a16:creationId xmlns:a16="http://schemas.microsoft.com/office/drawing/2014/main" id="{D861D9B7-ECC3-48A8-BA92-51B906483F72}"/>
              </a:ext>
            </a:extLst>
          </p:cNvPr>
          <p:cNvSpPr/>
          <p:nvPr/>
        </p:nvSpPr>
        <p:spPr>
          <a:xfrm>
            <a:off x="7741734" y="6063653"/>
            <a:ext cx="401869" cy="14837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1" name="Arrow: Down 20">
            <a:extLst>
              <a:ext uri="{FF2B5EF4-FFF2-40B4-BE49-F238E27FC236}">
                <a16:creationId xmlns:a16="http://schemas.microsoft.com/office/drawing/2014/main" id="{12DEB78A-50C6-4BF9-AFC0-F0E4A4E9C133}"/>
              </a:ext>
            </a:extLst>
          </p:cNvPr>
          <p:cNvSpPr/>
          <p:nvPr/>
        </p:nvSpPr>
        <p:spPr>
          <a:xfrm>
            <a:off x="4627331" y="3209285"/>
            <a:ext cx="401869" cy="4786851"/>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 name="Text Box 1">
            <a:extLst>
              <a:ext uri="{FF2B5EF4-FFF2-40B4-BE49-F238E27FC236}">
                <a16:creationId xmlns:a16="http://schemas.microsoft.com/office/drawing/2014/main" id="{B3DB3C9E-462C-47E6-8A97-4C57DF24833C}"/>
              </a:ext>
            </a:extLst>
          </p:cNvPr>
          <p:cNvSpPr txBox="1">
            <a:spLocks noChangeArrowheads="1"/>
          </p:cNvSpPr>
          <p:nvPr/>
        </p:nvSpPr>
        <p:spPr bwMode="auto">
          <a:xfrm>
            <a:off x="305835" y="1387034"/>
            <a:ext cx="3283185" cy="2232466"/>
          </a:xfrm>
          <a:prstGeom prst="rect">
            <a:avLst/>
          </a:prstGeom>
          <a:solidFill>
            <a:srgbClr val="FFFFFF"/>
          </a:solidFill>
          <a:ln w="6350">
            <a:solidFill>
              <a:srgbClr val="000000"/>
            </a:solidFill>
            <a:miter lim="800000"/>
            <a:headEnd/>
            <a:tailEnd/>
          </a:ln>
        </p:spPr>
        <p:txBody>
          <a:bodyPr vert="horz" wrap="square" lIns="42434" tIns="21217" rIns="42434" bIns="21217" numCol="1" anchor="t" anchorCtr="0" compatLnSpc="1">
            <a:prstTxWarp prst="textNoShape">
              <a:avLst/>
            </a:prstTxWarp>
          </a:bodyPr>
          <a:lstStyle/>
          <a:p>
            <a:pPr algn="ctr" defTabSz="424339" eaLnBrk="0" fontAlgn="base" hangingPunct="0">
              <a:spcBef>
                <a:spcPct val="0"/>
              </a:spcBef>
              <a:spcAft>
                <a:spcPct val="0"/>
              </a:spcAft>
            </a:pPr>
            <a:r>
              <a:rPr lang="en-CA" altLang="en-US" sz="1200" b="1" u="sng" dirty="0">
                <a:ea typeface="Calibri" panose="020F0502020204030204" pitchFamily="34" charset="0"/>
                <a:cs typeface="Times New Roman" panose="02020603050405020304" pitchFamily="18" charset="0"/>
              </a:rPr>
              <a:t>Preparation</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Central Bargaining Team established (OSBCU 11.1.01)</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Membership and Local Leadership Survey re: central items (OSBCU 11.1.05)</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Draft working document (OSBCU 11.1.05)</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Bargaining Conference including the endorsement of the Bargaining Proposal Package</a:t>
            </a:r>
            <a:endParaRPr lang="en-CA" altLang="en-US" sz="1200" dirty="0"/>
          </a:p>
          <a:p>
            <a:pPr marL="171450" indent="-171450" defTabSz="424339" eaLnBrk="0" fontAlgn="base" hangingPunct="0">
              <a:spcBef>
                <a:spcPct val="0"/>
              </a:spcBef>
              <a:spcAft>
                <a:spcPct val="0"/>
              </a:spcAft>
              <a:buFont typeface="Calibri" panose="020F0502020204030204" pitchFamily="34" charset="0"/>
              <a:buChar char="*"/>
            </a:pPr>
            <a:r>
              <a:rPr lang="en-CA" altLang="en-US" sz="1200" dirty="0" bmk="">
                <a:ea typeface="Calibri" panose="020F0502020204030204" pitchFamily="34" charset="0"/>
                <a:cs typeface="Times New Roman" panose="02020603050405020304" pitchFamily="18" charset="0"/>
              </a:rPr>
              <a:t>Based on the 2014 round of negotiations, the Central Table bargained all monetary items</a:t>
            </a:r>
            <a:endParaRPr lang="en-CA" altLang="en-US" sz="1200" dirty="0"/>
          </a:p>
        </p:txBody>
      </p:sp>
      <p:sp>
        <p:nvSpPr>
          <p:cNvPr id="5" name="Text Box 2">
            <a:extLst>
              <a:ext uri="{FF2B5EF4-FFF2-40B4-BE49-F238E27FC236}">
                <a16:creationId xmlns:a16="http://schemas.microsoft.com/office/drawing/2014/main" id="{3999BE6E-2E19-4FD7-B1A9-84CB58713016}"/>
              </a:ext>
            </a:extLst>
          </p:cNvPr>
          <p:cNvSpPr txBox="1">
            <a:spLocks noChangeArrowheads="1"/>
          </p:cNvSpPr>
          <p:nvPr/>
        </p:nvSpPr>
        <p:spPr bwMode="auto">
          <a:xfrm>
            <a:off x="3769744" y="2335555"/>
            <a:ext cx="2117041" cy="1283945"/>
          </a:xfrm>
          <a:prstGeom prst="rect">
            <a:avLst/>
          </a:prstGeom>
          <a:solidFill>
            <a:srgbClr val="FFFFFF"/>
          </a:solidFill>
          <a:ln w="6350">
            <a:solidFill>
              <a:srgbClr val="000000"/>
            </a:solidFill>
            <a:miter lim="800000"/>
            <a:headEnd/>
            <a:tailEnd/>
          </a:ln>
        </p:spPr>
        <p:txBody>
          <a:bodyPr vert="horz" wrap="square" lIns="42434" tIns="21217" rIns="42434" bIns="21217" numCol="1" anchor="t" anchorCtr="0" compatLnSpc="1">
            <a:prstTxWarp prst="textNoShape">
              <a:avLst/>
            </a:prstTxWarp>
          </a:bodyPr>
          <a:lstStyle/>
          <a:p>
            <a:pPr algn="ctr" defTabSz="424339" eaLnBrk="0" fontAlgn="base" hangingPunct="0">
              <a:spcBef>
                <a:spcPct val="0"/>
              </a:spcBef>
              <a:spcAft>
                <a:spcPct val="0"/>
              </a:spcAft>
            </a:pPr>
            <a:r>
              <a:rPr lang="en-CA" altLang="en-US" sz="1200" b="1" u="sng" dirty="0">
                <a:ea typeface="Calibri" panose="020F0502020204030204" pitchFamily="34" charset="0"/>
                <a:cs typeface="Times New Roman" panose="02020603050405020304" pitchFamily="18" charset="0"/>
              </a:rPr>
              <a:t>Strategic Plans</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Develop a strategic plan to activate local membership and community support for local and central bargaining tables</a:t>
            </a:r>
            <a:endParaRPr lang="en-CA" altLang="en-US" sz="1200" dirty="0"/>
          </a:p>
        </p:txBody>
      </p:sp>
      <p:sp>
        <p:nvSpPr>
          <p:cNvPr id="6" name="Text Box 3">
            <a:extLst>
              <a:ext uri="{FF2B5EF4-FFF2-40B4-BE49-F238E27FC236}">
                <a16:creationId xmlns:a16="http://schemas.microsoft.com/office/drawing/2014/main" id="{77F83076-D527-4FEE-AD38-AEF424CEEF2F}"/>
              </a:ext>
            </a:extLst>
          </p:cNvPr>
          <p:cNvSpPr txBox="1">
            <a:spLocks noChangeArrowheads="1"/>
          </p:cNvSpPr>
          <p:nvPr/>
        </p:nvSpPr>
        <p:spPr bwMode="auto">
          <a:xfrm>
            <a:off x="6147330" y="1394172"/>
            <a:ext cx="3619790" cy="1501140"/>
          </a:xfrm>
          <a:prstGeom prst="rect">
            <a:avLst/>
          </a:prstGeom>
          <a:solidFill>
            <a:srgbClr val="FFFFFF"/>
          </a:solidFill>
          <a:ln w="6350">
            <a:solidFill>
              <a:srgbClr val="000000"/>
            </a:solidFill>
            <a:miter lim="800000"/>
            <a:headEnd/>
            <a:tailEnd/>
          </a:ln>
        </p:spPr>
        <p:txBody>
          <a:bodyPr vert="horz" wrap="square" lIns="42434" tIns="21217" rIns="42434" bIns="21217" numCol="1" anchor="t" anchorCtr="0" compatLnSpc="1">
            <a:prstTxWarp prst="textNoShape">
              <a:avLst/>
            </a:prstTxWarp>
          </a:bodyPr>
          <a:lstStyle/>
          <a:p>
            <a:pPr algn="ctr" defTabSz="424339" eaLnBrk="0" fontAlgn="base" hangingPunct="0">
              <a:spcBef>
                <a:spcPct val="0"/>
              </a:spcBef>
              <a:spcAft>
                <a:spcPct val="0"/>
              </a:spcAft>
            </a:pPr>
            <a:r>
              <a:rPr lang="en-CA" altLang="en-US" sz="1200" b="1" u="sng" dirty="0">
                <a:ea typeface="Calibri" panose="020F0502020204030204" pitchFamily="34" charset="0"/>
                <a:cs typeface="Times New Roman" panose="02020603050405020304" pitchFamily="18" charset="0"/>
              </a:rPr>
              <a:t>Preparation</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Local Bargaining Team established (local bylaws)</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Membership survey re: local items</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Draft local priorities and bargaining package</a:t>
            </a:r>
            <a:endParaRPr lang="en-CA" altLang="en-US" sz="1200" dirty="0"/>
          </a:p>
          <a:p>
            <a:pPr marL="171450" indent="-171450" defTabSz="424339" eaLnBrk="0" fontAlgn="base" hangingPunct="0">
              <a:spcBef>
                <a:spcPct val="0"/>
              </a:spcBef>
              <a:spcAft>
                <a:spcPct val="0"/>
              </a:spcAft>
              <a:buFont typeface="Calibri" panose="020F0502020204030204" pitchFamily="34" charset="0"/>
              <a:buChar char="*"/>
            </a:pPr>
            <a:r>
              <a:rPr lang="en-CA" altLang="en-US" sz="1200" dirty="0" bmk="">
                <a:cs typeface="Times New Roman" panose="02020603050405020304" pitchFamily="18" charset="0"/>
              </a:rPr>
              <a:t>Based on the 2014 round of negotiations, the local table bargained process and non monetary items, i.e. grievance, posting, layoff, etc. </a:t>
            </a:r>
          </a:p>
          <a:p>
            <a:pPr defTabSz="424339" eaLnBrk="0" fontAlgn="base" hangingPunct="0">
              <a:spcBef>
                <a:spcPct val="0"/>
              </a:spcBef>
              <a:spcAft>
                <a:spcPct val="0"/>
              </a:spcAft>
            </a:pPr>
            <a:endParaRPr lang="en-CA" altLang="en-US" sz="1200" dirty="0"/>
          </a:p>
        </p:txBody>
      </p:sp>
      <p:sp>
        <p:nvSpPr>
          <p:cNvPr id="7" name="Text Box 4">
            <a:extLst>
              <a:ext uri="{FF2B5EF4-FFF2-40B4-BE49-F238E27FC236}">
                <a16:creationId xmlns:a16="http://schemas.microsoft.com/office/drawing/2014/main" id="{10201569-871F-498D-829C-E43AFD715F4F}"/>
              </a:ext>
            </a:extLst>
          </p:cNvPr>
          <p:cNvSpPr txBox="1">
            <a:spLocks noChangeArrowheads="1"/>
          </p:cNvSpPr>
          <p:nvPr/>
        </p:nvSpPr>
        <p:spPr bwMode="auto">
          <a:xfrm>
            <a:off x="6147330" y="4623128"/>
            <a:ext cx="3619790" cy="1199072"/>
          </a:xfrm>
          <a:prstGeom prst="rect">
            <a:avLst/>
          </a:prstGeom>
          <a:solidFill>
            <a:srgbClr val="FFFFFF"/>
          </a:solidFill>
          <a:ln w="6350">
            <a:solidFill>
              <a:srgbClr val="000000"/>
            </a:solidFill>
            <a:miter lim="800000"/>
            <a:headEnd/>
            <a:tailEnd/>
          </a:ln>
        </p:spPr>
        <p:txBody>
          <a:bodyPr vert="horz" wrap="square" lIns="42434" tIns="21217" rIns="42434" bIns="21217" numCol="1" anchor="t" anchorCtr="0" compatLnSpc="1">
            <a:prstTxWarp prst="textNoShape">
              <a:avLst/>
            </a:prstTxWarp>
          </a:bodyPr>
          <a:lstStyle/>
          <a:p>
            <a:pPr algn="ctr" defTabSz="424339" eaLnBrk="0" fontAlgn="base" hangingPunct="0">
              <a:spcBef>
                <a:spcPct val="0"/>
              </a:spcBef>
              <a:spcAft>
                <a:spcPct val="0"/>
              </a:spcAft>
            </a:pPr>
            <a:r>
              <a:rPr lang="en-CA" altLang="en-US" sz="1200" b="1" u="sng" dirty="0">
                <a:ea typeface="Calibri" panose="020F0502020204030204" pitchFamily="34" charset="0"/>
                <a:cs typeface="Times New Roman" panose="02020603050405020304" pitchFamily="18" charset="0"/>
              </a:rPr>
              <a:t>Local Proposal Review</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Submit draft local proposals to Central Review Team to confirm appropriate central/local item designation by January 25, 2019.</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Feedback to locals by February 22, 2019</a:t>
            </a:r>
            <a:endParaRPr lang="en-CA" altLang="en-US" sz="1200" dirty="0"/>
          </a:p>
        </p:txBody>
      </p:sp>
      <p:sp>
        <p:nvSpPr>
          <p:cNvPr id="8" name="Text Box 5">
            <a:extLst>
              <a:ext uri="{FF2B5EF4-FFF2-40B4-BE49-F238E27FC236}">
                <a16:creationId xmlns:a16="http://schemas.microsoft.com/office/drawing/2014/main" id="{170CD456-3B23-4B7C-BEB2-2067922797D0}"/>
              </a:ext>
            </a:extLst>
          </p:cNvPr>
          <p:cNvSpPr txBox="1">
            <a:spLocks noChangeArrowheads="1"/>
          </p:cNvSpPr>
          <p:nvPr/>
        </p:nvSpPr>
        <p:spPr bwMode="auto">
          <a:xfrm>
            <a:off x="3769745" y="4147687"/>
            <a:ext cx="2117040" cy="1674513"/>
          </a:xfrm>
          <a:prstGeom prst="rect">
            <a:avLst/>
          </a:prstGeom>
          <a:solidFill>
            <a:srgbClr val="FFFFFF"/>
          </a:solidFill>
          <a:ln w="6350">
            <a:solidFill>
              <a:srgbClr val="000000"/>
            </a:solidFill>
            <a:miter lim="800000"/>
            <a:headEnd/>
            <a:tailEnd/>
          </a:ln>
        </p:spPr>
        <p:txBody>
          <a:bodyPr vert="horz" wrap="square" lIns="42434" tIns="21217" rIns="42434" bIns="21217" numCol="1" anchor="t" anchorCtr="0" compatLnSpc="1">
            <a:prstTxWarp prst="textNoShape">
              <a:avLst/>
            </a:prstTxWarp>
          </a:bodyPr>
          <a:lstStyle/>
          <a:p>
            <a:pPr algn="ctr" defTabSz="424339" eaLnBrk="0" fontAlgn="base" hangingPunct="0">
              <a:spcBef>
                <a:spcPct val="0"/>
              </a:spcBef>
              <a:spcAft>
                <a:spcPct val="0"/>
              </a:spcAft>
            </a:pPr>
            <a:r>
              <a:rPr lang="en-CA" altLang="en-US" sz="1200" b="1" u="sng" dirty="0">
                <a:ea typeface="Calibri" panose="020F0502020204030204" pitchFamily="34" charset="0"/>
                <a:cs typeface="Times New Roman" panose="02020603050405020304" pitchFamily="18" charset="0"/>
              </a:rPr>
              <a:t>Membership Mobilization and Community Solidarity</a:t>
            </a:r>
            <a:endParaRPr lang="en-CA" altLang="en-US" sz="1200" dirty="0"/>
          </a:p>
          <a:p>
            <a:pPr algn="ctr" defTabSz="424339" eaLnBrk="0" fontAlgn="base" hangingPunct="0">
              <a:spcBef>
                <a:spcPct val="0"/>
              </a:spcBef>
              <a:spcAft>
                <a:spcPct val="0"/>
              </a:spcAft>
            </a:pPr>
            <a:r>
              <a:rPr lang="en-CA" altLang="en-US" sz="1200" b="1" dirty="0">
                <a:ea typeface="Calibri" panose="020F0502020204030204" pitchFamily="34" charset="0"/>
                <a:cs typeface="Times New Roman" panose="02020603050405020304" pitchFamily="18" charset="0"/>
              </a:rPr>
              <a:t>Phase 1</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Communications</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Training and Education</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Actions</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Membership and community outreach</a:t>
            </a:r>
            <a:endParaRPr lang="en-CA" altLang="en-US" sz="1200" dirty="0"/>
          </a:p>
          <a:p>
            <a:pPr defTabSz="424339" eaLnBrk="0" fontAlgn="base" hangingPunct="0">
              <a:spcBef>
                <a:spcPct val="0"/>
              </a:spcBef>
              <a:spcAft>
                <a:spcPct val="0"/>
              </a:spcAft>
            </a:pPr>
            <a:endParaRPr lang="en-CA" altLang="en-US" sz="1200" dirty="0"/>
          </a:p>
        </p:txBody>
      </p:sp>
      <p:sp>
        <p:nvSpPr>
          <p:cNvPr id="9" name="Text Box 6">
            <a:extLst>
              <a:ext uri="{FF2B5EF4-FFF2-40B4-BE49-F238E27FC236}">
                <a16:creationId xmlns:a16="http://schemas.microsoft.com/office/drawing/2014/main" id="{09DA9520-3975-4129-9001-E091716F23A3}"/>
              </a:ext>
            </a:extLst>
          </p:cNvPr>
          <p:cNvSpPr txBox="1">
            <a:spLocks noChangeArrowheads="1"/>
          </p:cNvSpPr>
          <p:nvPr/>
        </p:nvSpPr>
        <p:spPr bwMode="auto">
          <a:xfrm>
            <a:off x="320390" y="6305107"/>
            <a:ext cx="9446730" cy="784839"/>
          </a:xfrm>
          <a:prstGeom prst="rect">
            <a:avLst/>
          </a:prstGeom>
          <a:solidFill>
            <a:srgbClr val="FFFFFF"/>
          </a:solidFill>
          <a:ln w="6350">
            <a:solidFill>
              <a:srgbClr val="000000"/>
            </a:solidFill>
            <a:miter lim="800000"/>
            <a:headEnd/>
            <a:tailEnd/>
          </a:ln>
        </p:spPr>
        <p:txBody>
          <a:bodyPr vert="horz" wrap="square" lIns="42434" tIns="21217" rIns="42434" bIns="21217" numCol="1" anchor="t" anchorCtr="0" compatLnSpc="1">
            <a:prstTxWarp prst="textNoShape">
              <a:avLst/>
            </a:prstTxWarp>
          </a:bodyPr>
          <a:lstStyle/>
          <a:p>
            <a:pPr algn="ctr" defTabSz="424339" eaLnBrk="0" fontAlgn="base" hangingPunct="0">
              <a:spcBef>
                <a:spcPct val="0"/>
              </a:spcBef>
              <a:spcAft>
                <a:spcPct val="0"/>
              </a:spcAft>
            </a:pPr>
            <a:r>
              <a:rPr lang="en-CA" altLang="en-US" sz="1200" b="1" u="sng" dirty="0">
                <a:ea typeface="Calibri" panose="020F0502020204030204" pitchFamily="34" charset="0"/>
                <a:cs typeface="Times New Roman" panose="02020603050405020304" pitchFamily="18" charset="0"/>
              </a:rPr>
              <a:t>Notice to Bargain Centrally</a:t>
            </a:r>
            <a:endParaRPr lang="en-CA" altLang="en-US" sz="1200" dirty="0"/>
          </a:p>
          <a:p>
            <a:pPr marL="60325" defTabSz="424339" eaLnBrk="0" fontAlgn="base" hangingPunct="0">
              <a:spcBef>
                <a:spcPct val="0"/>
              </a:spcBef>
              <a:spcAft>
                <a:spcPct val="0"/>
              </a:spcAft>
            </a:pPr>
            <a:r>
              <a:rPr lang="en-CA" altLang="en-US" sz="1200" dirty="0">
                <a:ea typeface="Calibri" panose="020F0502020204030204" pitchFamily="34" charset="0"/>
                <a:cs typeface="Times New Roman" panose="02020603050405020304" pitchFamily="18" charset="0"/>
              </a:rPr>
              <a:t>Central notice to bargain, submitted by OSBCU or Council of Trustees’ Associations, also serves as notice to bargain locally. All tables (Central and Local) must be prepared to exchange proposals within 15 days of Central Notice to Bargain</a:t>
            </a:r>
            <a:endParaRPr lang="en-CA" altLang="en-US" sz="1200" dirty="0"/>
          </a:p>
        </p:txBody>
      </p:sp>
      <p:sp>
        <p:nvSpPr>
          <p:cNvPr id="10" name="Text Box 9">
            <a:extLst>
              <a:ext uri="{FF2B5EF4-FFF2-40B4-BE49-F238E27FC236}">
                <a16:creationId xmlns:a16="http://schemas.microsoft.com/office/drawing/2014/main" id="{4C8E99A5-A8EB-43EC-858C-19A83521B7CC}"/>
              </a:ext>
            </a:extLst>
          </p:cNvPr>
          <p:cNvSpPr txBox="1">
            <a:spLocks noChangeArrowheads="1"/>
          </p:cNvSpPr>
          <p:nvPr/>
        </p:nvSpPr>
        <p:spPr bwMode="auto">
          <a:xfrm>
            <a:off x="6147330" y="3209286"/>
            <a:ext cx="3619790" cy="1082443"/>
          </a:xfrm>
          <a:prstGeom prst="rect">
            <a:avLst/>
          </a:prstGeom>
          <a:solidFill>
            <a:srgbClr val="FFFFFF"/>
          </a:solidFill>
          <a:ln w="6350">
            <a:solidFill>
              <a:srgbClr val="000000"/>
            </a:solidFill>
            <a:miter lim="800000"/>
            <a:headEnd/>
            <a:tailEnd/>
          </a:ln>
        </p:spPr>
        <p:txBody>
          <a:bodyPr vert="horz" wrap="square" lIns="42434" tIns="21217" rIns="42434" bIns="21217" numCol="1" anchor="t" anchorCtr="0" compatLnSpc="1">
            <a:prstTxWarp prst="textNoShape">
              <a:avLst/>
            </a:prstTxWarp>
          </a:bodyPr>
          <a:lstStyle/>
          <a:p>
            <a:pPr algn="ctr" defTabSz="424339" eaLnBrk="0" fontAlgn="base" hangingPunct="0">
              <a:spcBef>
                <a:spcPct val="0"/>
              </a:spcBef>
              <a:spcAft>
                <a:spcPct val="0"/>
              </a:spcAft>
            </a:pPr>
            <a:r>
              <a:rPr lang="en-CA" altLang="en-US" sz="1200" b="1" u="sng" dirty="0">
                <a:ea typeface="Calibri" panose="020F0502020204030204" pitchFamily="34" charset="0"/>
                <a:cs typeface="Times New Roman" panose="02020603050405020304" pitchFamily="18" charset="0"/>
              </a:rPr>
              <a:t>Local membership meeting</a:t>
            </a:r>
            <a:endParaRPr lang="en-CA" altLang="en-US" sz="1200" dirty="0"/>
          </a:p>
          <a:p>
            <a:pPr marL="171450" indent="-171450" defTabSz="424339" eaLnBrk="0" fontAlgn="base" hangingPunct="0">
              <a:spcBef>
                <a:spcPct val="0"/>
              </a:spcBef>
              <a:spcAft>
                <a:spcPct val="0"/>
              </a:spcAft>
              <a:buFont typeface="Arial" panose="020B0604020202020204" pitchFamily="34" charset="0"/>
              <a:buChar char="•"/>
            </a:pPr>
            <a:r>
              <a:rPr lang="en-CA" altLang="en-US" sz="1200" dirty="0">
                <a:ea typeface="Calibri" panose="020F0502020204030204" pitchFamily="34" charset="0"/>
                <a:cs typeface="Times New Roman" panose="02020603050405020304" pitchFamily="18" charset="0"/>
              </a:rPr>
              <a:t>Presentation of Central Bargaining Package and endorsement of Local Bargaining Package (endorsement is subject to final determination of central/local items)</a:t>
            </a:r>
            <a:endParaRPr lang="en-CA" altLang="en-US" sz="1200" dirty="0"/>
          </a:p>
        </p:txBody>
      </p:sp>
      <p:sp>
        <p:nvSpPr>
          <p:cNvPr id="11" name="Rectangle 8">
            <a:extLst>
              <a:ext uri="{FF2B5EF4-FFF2-40B4-BE49-F238E27FC236}">
                <a16:creationId xmlns:a16="http://schemas.microsoft.com/office/drawing/2014/main" id="{40EAEC3E-6649-4AE6-8243-59ACC1CADD23}"/>
              </a:ext>
            </a:extLst>
          </p:cNvPr>
          <p:cNvSpPr>
            <a:spLocks noChangeArrowheads="1"/>
          </p:cNvSpPr>
          <p:nvPr/>
        </p:nvSpPr>
        <p:spPr bwMode="auto">
          <a:xfrm>
            <a:off x="1383259" y="276512"/>
            <a:ext cx="7291882" cy="473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434" tIns="21217" rIns="42434" bIns="21217" numCol="1" anchor="t"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defTabSz="424339"/>
            <a:r>
              <a:rPr lang="en-CA" altLang="en-US" sz="2800" b="1" u="sng" dirty="0">
                <a:latin typeface="+mn-lt"/>
                <a:ea typeface="Calibri" panose="020F0502020204030204" pitchFamily="34" charset="0"/>
                <a:cs typeface="Times New Roman" panose="02020603050405020304" pitchFamily="18" charset="0"/>
              </a:rPr>
              <a:t>CUPE School Board Sector Bargaining – Ontario</a:t>
            </a:r>
            <a:endParaRPr lang="en-CA" altLang="en-US" sz="2800" dirty="0">
              <a:latin typeface="+mn-lt"/>
            </a:endParaRPr>
          </a:p>
        </p:txBody>
      </p:sp>
      <p:sp>
        <p:nvSpPr>
          <p:cNvPr id="15" name="Rectangle 8">
            <a:extLst>
              <a:ext uri="{FF2B5EF4-FFF2-40B4-BE49-F238E27FC236}">
                <a16:creationId xmlns:a16="http://schemas.microsoft.com/office/drawing/2014/main" id="{E686C9FF-F41A-4D1F-A770-6D74796DFD7A}"/>
              </a:ext>
            </a:extLst>
          </p:cNvPr>
          <p:cNvSpPr>
            <a:spLocks noChangeArrowheads="1"/>
          </p:cNvSpPr>
          <p:nvPr/>
        </p:nvSpPr>
        <p:spPr bwMode="auto">
          <a:xfrm>
            <a:off x="7079641" y="886205"/>
            <a:ext cx="1726053" cy="227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434" tIns="21217" rIns="42434" bIns="21217" numCol="1" anchor="t"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defTabSz="424339"/>
            <a:r>
              <a:rPr lang="en-CA" altLang="en-US" sz="1200" b="1" dirty="0">
                <a:solidFill>
                  <a:schemeClr val="accent5">
                    <a:lumMod val="75000"/>
                  </a:schemeClr>
                </a:solidFill>
                <a:latin typeface="+mn-lt"/>
                <a:ea typeface="Calibri" panose="020F0502020204030204" pitchFamily="34" charset="0"/>
                <a:cs typeface="Times New Roman" panose="02020603050405020304" pitchFamily="18" charset="0"/>
              </a:rPr>
              <a:t>Local Bargaining Process</a:t>
            </a:r>
            <a:endParaRPr lang="en-CA" altLang="en-US" sz="1200" dirty="0">
              <a:solidFill>
                <a:schemeClr val="accent5">
                  <a:lumMod val="75000"/>
                </a:schemeClr>
              </a:solidFill>
              <a:latin typeface="+mn-lt"/>
            </a:endParaRPr>
          </a:p>
        </p:txBody>
      </p:sp>
      <p:sp>
        <p:nvSpPr>
          <p:cNvPr id="16" name="Rectangle 8">
            <a:extLst>
              <a:ext uri="{FF2B5EF4-FFF2-40B4-BE49-F238E27FC236}">
                <a16:creationId xmlns:a16="http://schemas.microsoft.com/office/drawing/2014/main" id="{564E18BE-5CD0-44B7-8CFE-0DA5A6738C4C}"/>
              </a:ext>
            </a:extLst>
          </p:cNvPr>
          <p:cNvSpPr>
            <a:spLocks noChangeArrowheads="1"/>
          </p:cNvSpPr>
          <p:nvPr/>
        </p:nvSpPr>
        <p:spPr bwMode="auto">
          <a:xfrm>
            <a:off x="781836" y="893525"/>
            <a:ext cx="2331181" cy="227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434" tIns="21217" rIns="42434" bIns="21217" numCol="1" anchor="t"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defTabSz="424339"/>
            <a:r>
              <a:rPr lang="en-CA" altLang="en-US" sz="1200" b="1" dirty="0">
                <a:solidFill>
                  <a:schemeClr val="accent6">
                    <a:lumMod val="75000"/>
                  </a:schemeClr>
                </a:solidFill>
                <a:latin typeface="+mn-lt"/>
                <a:ea typeface="Calibri" panose="020F0502020204030204" pitchFamily="34" charset="0"/>
                <a:cs typeface="Times New Roman" panose="02020603050405020304" pitchFamily="18" charset="0"/>
              </a:rPr>
              <a:t>Central Bargaining Process</a:t>
            </a:r>
            <a:endParaRPr lang="en-CA" altLang="en-US" sz="1200" dirty="0">
              <a:solidFill>
                <a:schemeClr val="accent6">
                  <a:lumMod val="75000"/>
                </a:schemeClr>
              </a:solidFill>
              <a:latin typeface="+mn-lt"/>
            </a:endParaRPr>
          </a:p>
        </p:txBody>
      </p:sp>
      <p:sp>
        <p:nvSpPr>
          <p:cNvPr id="17" name="Arrow: Down 16">
            <a:extLst>
              <a:ext uri="{FF2B5EF4-FFF2-40B4-BE49-F238E27FC236}">
                <a16:creationId xmlns:a16="http://schemas.microsoft.com/office/drawing/2014/main" id="{AB44036B-2DA3-4A73-867B-820B8E329652}"/>
              </a:ext>
            </a:extLst>
          </p:cNvPr>
          <p:cNvSpPr/>
          <p:nvPr/>
        </p:nvSpPr>
        <p:spPr>
          <a:xfrm>
            <a:off x="7811311" y="2821021"/>
            <a:ext cx="243191" cy="2803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Arrow: Down 18">
            <a:extLst>
              <a:ext uri="{FF2B5EF4-FFF2-40B4-BE49-F238E27FC236}">
                <a16:creationId xmlns:a16="http://schemas.microsoft.com/office/drawing/2014/main" id="{62A91F59-8AF9-46C9-B651-37DD8B6DCF8C}"/>
              </a:ext>
            </a:extLst>
          </p:cNvPr>
          <p:cNvSpPr/>
          <p:nvPr/>
        </p:nvSpPr>
        <p:spPr>
          <a:xfrm>
            <a:off x="7811310" y="4212938"/>
            <a:ext cx="243191" cy="2803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Arrow: Down 25">
            <a:extLst>
              <a:ext uri="{FF2B5EF4-FFF2-40B4-BE49-F238E27FC236}">
                <a16:creationId xmlns:a16="http://schemas.microsoft.com/office/drawing/2014/main" id="{CF5F0CA1-E20A-4723-A49A-9D3491A97D3A}"/>
              </a:ext>
            </a:extLst>
          </p:cNvPr>
          <p:cNvSpPr/>
          <p:nvPr/>
        </p:nvSpPr>
        <p:spPr>
          <a:xfrm>
            <a:off x="1732975" y="3555533"/>
            <a:ext cx="401869" cy="2758179"/>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 name="Rectangle 8">
            <a:extLst>
              <a:ext uri="{FF2B5EF4-FFF2-40B4-BE49-F238E27FC236}">
                <a16:creationId xmlns:a16="http://schemas.microsoft.com/office/drawing/2014/main" id="{78B25AD6-AD27-4FAC-B053-6918BB692118}"/>
              </a:ext>
            </a:extLst>
          </p:cNvPr>
          <p:cNvSpPr>
            <a:spLocks noChangeArrowheads="1"/>
          </p:cNvSpPr>
          <p:nvPr/>
        </p:nvSpPr>
        <p:spPr bwMode="auto">
          <a:xfrm>
            <a:off x="3695306" y="888921"/>
            <a:ext cx="2331181" cy="227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434" tIns="21217" rIns="42434" bIns="21217" numCol="1" anchor="t"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defTabSz="424339"/>
            <a:r>
              <a:rPr lang="en-CA" altLang="en-US" sz="1200" b="1" dirty="0">
                <a:solidFill>
                  <a:schemeClr val="accent2">
                    <a:lumMod val="75000"/>
                  </a:schemeClr>
                </a:solidFill>
                <a:latin typeface="+mn-lt"/>
                <a:ea typeface="Calibri" panose="020F0502020204030204" pitchFamily="34" charset="0"/>
                <a:cs typeface="Times New Roman" panose="02020603050405020304" pitchFamily="18" charset="0"/>
              </a:rPr>
              <a:t>Membership Mobilization</a:t>
            </a:r>
            <a:endParaRPr lang="en-CA" altLang="en-US" sz="1200" dirty="0">
              <a:solidFill>
                <a:schemeClr val="accent2">
                  <a:lumMod val="75000"/>
                </a:schemeClr>
              </a:solidFill>
              <a:latin typeface="+mn-lt"/>
            </a:endParaRPr>
          </a:p>
        </p:txBody>
      </p:sp>
      <p:sp>
        <p:nvSpPr>
          <p:cNvPr id="2" name="TextBox 1">
            <a:extLst>
              <a:ext uri="{FF2B5EF4-FFF2-40B4-BE49-F238E27FC236}">
                <a16:creationId xmlns:a16="http://schemas.microsoft.com/office/drawing/2014/main" id="{5561855F-F119-4578-9F92-CA378241D46D}"/>
              </a:ext>
            </a:extLst>
          </p:cNvPr>
          <p:cNvSpPr txBox="1"/>
          <p:nvPr/>
        </p:nvSpPr>
        <p:spPr>
          <a:xfrm>
            <a:off x="3769744" y="1308339"/>
            <a:ext cx="2117041" cy="830997"/>
          </a:xfrm>
          <a:prstGeom prst="rect">
            <a:avLst/>
          </a:prstGeom>
          <a:noFill/>
        </p:spPr>
        <p:txBody>
          <a:bodyPr wrap="square" rtlCol="0">
            <a:spAutoFit/>
          </a:bodyPr>
          <a:lstStyle/>
          <a:p>
            <a:pPr indent="0" algn="ctr" defTabSz="424339"/>
            <a:r>
              <a:rPr lang="en-CA" altLang="en-US" sz="1200" b="1" dirty="0">
                <a:solidFill>
                  <a:schemeClr val="accent2">
                    <a:lumMod val="75000"/>
                  </a:schemeClr>
                </a:solidFill>
                <a:ea typeface="Calibri" panose="020F0502020204030204" pitchFamily="34" charset="0"/>
                <a:cs typeface="Times New Roman" panose="02020603050405020304" pitchFamily="18" charset="0"/>
              </a:rPr>
              <a:t>Bargaining support through membership mobilization and community solidarity</a:t>
            </a:r>
          </a:p>
          <a:p>
            <a:pPr indent="0" algn="ctr" defTabSz="424339"/>
            <a:r>
              <a:rPr lang="en-US" altLang="en-US" sz="1200" b="1" dirty="0">
                <a:solidFill>
                  <a:schemeClr val="accent2">
                    <a:lumMod val="75000"/>
                  </a:schemeClr>
                </a:solidFill>
                <a:cs typeface="Times New Roman" panose="02020603050405020304" pitchFamily="18" charset="0"/>
              </a:rPr>
              <a:t>(</a:t>
            </a:r>
            <a:r>
              <a:rPr lang="en-CA" altLang="en-US" sz="1200" b="1" dirty="0">
                <a:solidFill>
                  <a:schemeClr val="accent2">
                    <a:lumMod val="75000"/>
                  </a:schemeClr>
                </a:solidFill>
                <a:cs typeface="Times New Roman" panose="02020603050405020304" pitchFamily="18" charset="0"/>
              </a:rPr>
              <a:t>Think provincially, act locally)</a:t>
            </a:r>
            <a:endParaRPr lang="en-CA" altLang="en-US" sz="1200" dirty="0">
              <a:solidFill>
                <a:schemeClr val="accent2">
                  <a:lumMod val="75000"/>
                </a:schemeClr>
              </a:solidFill>
            </a:endParaRPr>
          </a:p>
        </p:txBody>
      </p:sp>
    </p:spTree>
    <p:extLst>
      <p:ext uri="{BB962C8B-B14F-4D97-AF65-F5344CB8AC3E}">
        <p14:creationId xmlns:p14="http://schemas.microsoft.com/office/powerpoint/2010/main" val="1627867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Arrow: Down 86">
            <a:extLst>
              <a:ext uri="{FF2B5EF4-FFF2-40B4-BE49-F238E27FC236}">
                <a16:creationId xmlns:a16="http://schemas.microsoft.com/office/drawing/2014/main" id="{0FF4368F-EDF0-4076-9281-79D3AD36E261}"/>
              </a:ext>
            </a:extLst>
          </p:cNvPr>
          <p:cNvSpPr/>
          <p:nvPr/>
        </p:nvSpPr>
        <p:spPr>
          <a:xfrm>
            <a:off x="4776118" y="1"/>
            <a:ext cx="401869" cy="7699826"/>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1" name="Text Box 10">
            <a:extLst>
              <a:ext uri="{FF2B5EF4-FFF2-40B4-BE49-F238E27FC236}">
                <a16:creationId xmlns:a16="http://schemas.microsoft.com/office/drawing/2014/main" id="{FE6E06A3-44CA-4A58-BB61-5B5827F648C4}"/>
              </a:ext>
            </a:extLst>
          </p:cNvPr>
          <p:cNvSpPr txBox="1">
            <a:spLocks noChangeArrowheads="1"/>
          </p:cNvSpPr>
          <p:nvPr/>
        </p:nvSpPr>
        <p:spPr bwMode="auto">
          <a:xfrm>
            <a:off x="681490" y="365569"/>
            <a:ext cx="2840832" cy="129063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sng" strike="noStrike" cap="none" normalizeH="0" baseline="0" dirty="0">
                <a:ln>
                  <a:noFill/>
                </a:ln>
                <a:solidFill>
                  <a:schemeClr val="tx1"/>
                </a:solidFill>
                <a:effectLst/>
                <a:ea typeface="Calibri" panose="020F0502020204030204" pitchFamily="34" charset="0"/>
                <a:cs typeface="Times New Roman" panose="02020603050405020304" pitchFamily="18" charset="0"/>
              </a:rPr>
              <a:t>Confirmation of Central &amp; Local Item Designation</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Agreement between OSBCU and CTA, or dispute process triggered</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Upon final determination incorporate or transfer items from central to local or visa versa</a:t>
            </a:r>
            <a:endParaRPr kumimoji="0" lang="en-CA" altLang="en-US" sz="1100" b="0" i="0" u="none" strike="noStrike" cap="none" normalizeH="0" baseline="0" dirty="0">
              <a:ln>
                <a:noFill/>
              </a:ln>
              <a:solidFill>
                <a:schemeClr val="tx1"/>
              </a:solidFill>
              <a:effectLst/>
            </a:endParaRPr>
          </a:p>
        </p:txBody>
      </p:sp>
      <p:sp>
        <p:nvSpPr>
          <p:cNvPr id="12" name="Text Box 12">
            <a:extLst>
              <a:ext uri="{FF2B5EF4-FFF2-40B4-BE49-F238E27FC236}">
                <a16:creationId xmlns:a16="http://schemas.microsoft.com/office/drawing/2014/main" id="{BD9DE035-51AF-413C-A25D-3A438D6B745D}"/>
              </a:ext>
            </a:extLst>
          </p:cNvPr>
          <p:cNvSpPr txBox="1">
            <a:spLocks noChangeArrowheads="1"/>
          </p:cNvSpPr>
          <p:nvPr/>
        </p:nvSpPr>
        <p:spPr bwMode="auto">
          <a:xfrm>
            <a:off x="6516390" y="365569"/>
            <a:ext cx="2979738" cy="129063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Upon final determination of central and local table designation incorporate or transfer items from local to central or visa versa as confirmed by the OSBCU Central Bargaining Team.</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Dispute process triggered if needed</a:t>
            </a:r>
            <a:endParaRPr kumimoji="0" lang="en-CA" altLang="en-US" sz="1100" b="0" i="0" u="none" strike="noStrike" cap="none" normalizeH="0" baseline="0" dirty="0">
              <a:ln>
                <a:noFill/>
              </a:ln>
              <a:solidFill>
                <a:schemeClr val="tx1"/>
              </a:solidFill>
              <a:effectLst/>
            </a:endParaRPr>
          </a:p>
        </p:txBody>
      </p:sp>
      <p:sp>
        <p:nvSpPr>
          <p:cNvPr id="16" name="Text Box 17">
            <a:extLst>
              <a:ext uri="{FF2B5EF4-FFF2-40B4-BE49-F238E27FC236}">
                <a16:creationId xmlns:a16="http://schemas.microsoft.com/office/drawing/2014/main" id="{94BD348F-8051-43F3-BCD7-03067DF81511}"/>
              </a:ext>
            </a:extLst>
          </p:cNvPr>
          <p:cNvSpPr txBox="1">
            <a:spLocks noChangeArrowheads="1"/>
          </p:cNvSpPr>
          <p:nvPr/>
        </p:nvSpPr>
        <p:spPr bwMode="auto">
          <a:xfrm>
            <a:off x="3536702" y="5013707"/>
            <a:ext cx="2354471" cy="58787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Strike /Other Job Actions</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(5 days notice required by legislation)</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Lock out </a:t>
            </a: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(requires Ministry approval)</a:t>
            </a:r>
            <a:endParaRPr kumimoji="0" lang="en-CA" altLang="en-US" sz="1100" b="0" i="0" u="none" strike="noStrike" cap="none" normalizeH="0" baseline="0" dirty="0">
              <a:ln>
                <a:noFill/>
              </a:ln>
              <a:solidFill>
                <a:schemeClr val="tx1"/>
              </a:solidFill>
              <a:effectLst/>
            </a:endParaRPr>
          </a:p>
        </p:txBody>
      </p:sp>
      <p:sp>
        <p:nvSpPr>
          <p:cNvPr id="17" name="Text Box 18">
            <a:extLst>
              <a:ext uri="{FF2B5EF4-FFF2-40B4-BE49-F238E27FC236}">
                <a16:creationId xmlns:a16="http://schemas.microsoft.com/office/drawing/2014/main" id="{3F3B2224-3EB8-4EE9-93FF-0FD4A21A7F87}"/>
              </a:ext>
            </a:extLst>
          </p:cNvPr>
          <p:cNvSpPr txBox="1">
            <a:spLocks noChangeArrowheads="1"/>
          </p:cNvSpPr>
          <p:nvPr/>
        </p:nvSpPr>
        <p:spPr bwMode="auto">
          <a:xfrm>
            <a:off x="631658" y="6002755"/>
            <a:ext cx="4347710" cy="1243076"/>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CA" altLang="en-US" sz="1100" b="1" i="0" u="sng"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sng" strike="noStrike" cap="none" normalizeH="0" baseline="0" dirty="0">
                <a:ln>
                  <a:noFill/>
                </a:ln>
                <a:solidFill>
                  <a:schemeClr val="tx1"/>
                </a:solidFill>
                <a:effectLst/>
                <a:ea typeface="Calibri" panose="020F0502020204030204" pitchFamily="34" charset="0"/>
                <a:cs typeface="Times New Roman" panose="02020603050405020304" pitchFamily="18" charset="0"/>
              </a:rPr>
              <a:t>Central Tentative Agreement Ratification Vote</a:t>
            </a:r>
            <a:endParaRPr kumimoji="0" lang="en-CA" altLang="en-US" sz="1100" b="0" i="0" u="none" strike="noStrike" cap="none" normalizeH="0" baseline="0" dirty="0">
              <a:ln>
                <a:noFill/>
              </a:ln>
              <a:solidFill>
                <a:schemeClr val="tx1"/>
              </a:solidFill>
              <a:effectLst/>
            </a:endParaRPr>
          </a:p>
          <a:p>
            <a:pPr defTabSz="914400" eaLnBrk="0" fontAlgn="base" hangingPunct="0">
              <a:spcBef>
                <a:spcPct val="0"/>
              </a:spcBef>
              <a:spcAft>
                <a:spcPts val="600"/>
              </a:spcAft>
            </a:pPr>
            <a:r>
              <a:rPr kumimoji="0" lang="en-CA" altLang="en-US" sz="1100" b="0" i="0" u="none" strike="noStrike" cap="none" normalizeH="0" baseline="0" dirty="0">
                <a:ln>
                  <a:noFill/>
                </a:ln>
                <a:effectLst/>
                <a:ea typeface="Calibri" panose="020F0502020204030204" pitchFamily="34" charset="0"/>
                <a:cs typeface="Times New Roman" panose="02020603050405020304" pitchFamily="18" charset="0"/>
              </a:rPr>
              <a:t>Step 1 - Leadership meeting for approval to recommend the tentative agreement to local membership</a:t>
            </a:r>
            <a:r>
              <a:rPr lang="en-CA" altLang="en-US" sz="1100" dirty="0">
                <a:cs typeface="Calibri"/>
              </a:rPr>
              <a:t> (OSCBU 11.1.0).</a:t>
            </a:r>
            <a:endParaRPr kumimoji="0" lang="en-CA" altLang="en-US" sz="1100" b="0" i="0" u="none" strike="noStrike" cap="none" normalizeH="0" baseline="0" dirty="0">
              <a:ln>
                <a:noFill/>
              </a:ln>
              <a:effectLst/>
            </a:endParaRPr>
          </a:p>
          <a:p>
            <a:pPr defTabSz="914400" eaLnBrk="0" fontAlgn="base" hangingPunct="0">
              <a:spcBef>
                <a:spcPct val="0"/>
              </a:spcBef>
              <a:spcAft>
                <a:spcPct val="0"/>
              </a:spcAft>
            </a:pPr>
            <a:r>
              <a:rPr kumimoji="0" lang="en-CA" altLang="en-US" sz="1100" b="0" i="0" u="none" strike="noStrike" cap="none" normalizeH="0" baseline="0" dirty="0">
                <a:ln>
                  <a:noFill/>
                </a:ln>
                <a:effectLst/>
                <a:ea typeface="Calibri" panose="020F0502020204030204" pitchFamily="34" charset="0"/>
                <a:cs typeface="Times New Roman" panose="02020603050405020304" pitchFamily="18" charset="0"/>
              </a:rPr>
              <a:t>Step 2 – Local membership meetings for ratification</a:t>
            </a:r>
            <a:r>
              <a:rPr lang="en-CA" altLang="en-US" sz="1100" dirty="0">
                <a:cs typeface="Calibri"/>
              </a:rPr>
              <a:t>. </a:t>
            </a:r>
            <a:r>
              <a:rPr kumimoji="0" lang="en-CA" altLang="en-US" sz="1100" b="0" i="0" u="none" strike="noStrike" cap="none" normalizeH="0" baseline="0" dirty="0">
                <a:ln>
                  <a:noFill/>
                </a:ln>
                <a:effectLst/>
                <a:ea typeface="Calibri" panose="020F0502020204030204" pitchFamily="34" charset="0"/>
                <a:cs typeface="Times New Roman" panose="02020603050405020304" pitchFamily="18" charset="0"/>
              </a:rPr>
              <a:t>Ratification requires double majority (OSBCU </a:t>
            </a:r>
            <a:r>
              <a:rPr lang="en-CA" altLang="en-US" sz="1100" dirty="0">
                <a:ea typeface="Calibri" panose="020F0502020204030204" pitchFamily="34" charset="0"/>
                <a:cs typeface="Times New Roman" panose="02020603050405020304" pitchFamily="18" charset="0"/>
              </a:rPr>
              <a:t>11.1.11 &amp; 11</a:t>
            </a:r>
            <a:r>
              <a:rPr kumimoji="0" lang="en-CA" altLang="en-US" sz="1100" b="0" i="0" u="none" strike="noStrike" cap="none" normalizeH="0" baseline="0" dirty="0">
                <a:ln>
                  <a:noFill/>
                </a:ln>
                <a:effectLst/>
                <a:ea typeface="Calibri" panose="020F0502020204030204" pitchFamily="34" charset="0"/>
                <a:cs typeface="Times New Roman" panose="02020603050405020304" pitchFamily="18" charset="0"/>
              </a:rPr>
              <a:t>. 1.12)</a:t>
            </a:r>
            <a:endParaRPr lang="en-CA" altLang="en-US" sz="1100" b="0" i="0" u="none" strike="noStrike" cap="none" baseline="0" dirty="0">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100" b="0" i="0" u="none" strike="noStrike" cap="none" normalizeH="0" baseline="0" dirty="0">
              <a:ln>
                <a:noFill/>
              </a:ln>
              <a:solidFill>
                <a:schemeClr val="tx1"/>
              </a:solidFill>
              <a:effectLst/>
            </a:endParaRPr>
          </a:p>
        </p:txBody>
      </p:sp>
      <p:sp>
        <p:nvSpPr>
          <p:cNvPr id="24" name="Text Box 26">
            <a:extLst>
              <a:ext uri="{FF2B5EF4-FFF2-40B4-BE49-F238E27FC236}">
                <a16:creationId xmlns:a16="http://schemas.microsoft.com/office/drawing/2014/main" id="{46EE96A8-B487-4191-B7EF-89944D1B6DF8}"/>
              </a:ext>
            </a:extLst>
          </p:cNvPr>
          <p:cNvSpPr txBox="1">
            <a:spLocks noChangeArrowheads="1"/>
          </p:cNvSpPr>
          <p:nvPr/>
        </p:nvSpPr>
        <p:spPr bwMode="auto">
          <a:xfrm>
            <a:off x="4434768" y="3424558"/>
            <a:ext cx="2430898" cy="58787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Strike /Other Job Actions</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(5 days notice required by legislation)</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Lock out </a:t>
            </a: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(requires Ministry approval)</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100" b="0" i="0" u="none" strike="noStrike" cap="none" normalizeH="0" baseline="0" dirty="0">
              <a:ln>
                <a:noFill/>
              </a:ln>
              <a:solidFill>
                <a:schemeClr val="tx1"/>
              </a:solidFill>
              <a:effectLst/>
            </a:endParaRPr>
          </a:p>
        </p:txBody>
      </p:sp>
      <p:sp>
        <p:nvSpPr>
          <p:cNvPr id="25" name="Text Box 27">
            <a:extLst>
              <a:ext uri="{FF2B5EF4-FFF2-40B4-BE49-F238E27FC236}">
                <a16:creationId xmlns:a16="http://schemas.microsoft.com/office/drawing/2014/main" id="{C149951A-B0C5-409E-B8D3-8C68D597B32F}"/>
              </a:ext>
            </a:extLst>
          </p:cNvPr>
          <p:cNvSpPr txBox="1">
            <a:spLocks noChangeArrowheads="1"/>
          </p:cNvSpPr>
          <p:nvPr/>
        </p:nvSpPr>
        <p:spPr bwMode="auto">
          <a:xfrm>
            <a:off x="8208211" y="2698587"/>
            <a:ext cx="1287917" cy="475957"/>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Local bargaining continues</a:t>
            </a:r>
            <a:endParaRPr kumimoji="0" lang="en-CA" altLang="en-US" sz="1100" b="0" i="0" u="none" strike="noStrike" cap="none" normalizeH="0" baseline="0" dirty="0">
              <a:ln>
                <a:noFill/>
              </a:ln>
              <a:solidFill>
                <a:schemeClr val="tx1"/>
              </a:solidFill>
              <a:effectLst/>
            </a:endParaRPr>
          </a:p>
        </p:txBody>
      </p:sp>
      <p:sp>
        <p:nvSpPr>
          <p:cNvPr id="26" name="Text Box 28">
            <a:extLst>
              <a:ext uri="{FF2B5EF4-FFF2-40B4-BE49-F238E27FC236}">
                <a16:creationId xmlns:a16="http://schemas.microsoft.com/office/drawing/2014/main" id="{530E75B1-4341-4857-89FA-130CACBF8DA6}"/>
              </a:ext>
            </a:extLst>
          </p:cNvPr>
          <p:cNvSpPr txBox="1">
            <a:spLocks noChangeArrowheads="1"/>
          </p:cNvSpPr>
          <p:nvPr/>
        </p:nvSpPr>
        <p:spPr bwMode="auto">
          <a:xfrm>
            <a:off x="6001800" y="4318803"/>
            <a:ext cx="3494328" cy="587878"/>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sng" strike="noStrike" cap="none" normalizeH="0" baseline="0" dirty="0">
                <a:ln>
                  <a:noFill/>
                </a:ln>
                <a:solidFill>
                  <a:schemeClr val="tx1"/>
                </a:solidFill>
                <a:effectLst/>
                <a:ea typeface="Calibri" panose="020F0502020204030204" pitchFamily="34" charset="0"/>
                <a:cs typeface="Times New Roman" panose="02020603050405020304" pitchFamily="18" charset="0"/>
              </a:rPr>
              <a:t>Local Tentative Agreement Ratification Vote</a:t>
            </a:r>
            <a:endParaRPr kumimoji="0" lang="en-CA"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As per local by laws</a:t>
            </a:r>
            <a:endParaRPr kumimoji="0" lang="en-CA" altLang="en-US" sz="1100" b="0" i="0" u="none" strike="noStrike" cap="none" normalizeH="0" baseline="0" dirty="0">
              <a:ln>
                <a:noFill/>
              </a:ln>
              <a:solidFill>
                <a:schemeClr val="tx1"/>
              </a:solidFill>
              <a:effectLst/>
            </a:endParaRPr>
          </a:p>
        </p:txBody>
      </p:sp>
      <p:sp>
        <p:nvSpPr>
          <p:cNvPr id="31" name="Text Box 34">
            <a:extLst>
              <a:ext uri="{FF2B5EF4-FFF2-40B4-BE49-F238E27FC236}">
                <a16:creationId xmlns:a16="http://schemas.microsoft.com/office/drawing/2014/main" id="{9774938E-4ACB-4157-879B-A707E70F7499}"/>
              </a:ext>
            </a:extLst>
          </p:cNvPr>
          <p:cNvSpPr txBox="1">
            <a:spLocks noChangeArrowheads="1"/>
          </p:cNvSpPr>
          <p:nvPr/>
        </p:nvSpPr>
        <p:spPr bwMode="auto">
          <a:xfrm>
            <a:off x="3899374" y="1174983"/>
            <a:ext cx="2239963" cy="212447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CA" altLang="en-US" sz="1100" b="1" i="0" u="sng" strike="noStrike" cap="none" normalizeH="0" baseline="0" dirty="0">
              <a:ln>
                <a:noFill/>
              </a:ln>
              <a:solidFill>
                <a:schemeClr val="tx1"/>
              </a:solidFill>
              <a:effectLst/>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sng" strike="noStrike" cap="none" normalizeH="0" baseline="0" dirty="0">
                <a:ln>
                  <a:noFill/>
                </a:ln>
                <a:solidFill>
                  <a:schemeClr val="tx1"/>
                </a:solidFill>
                <a:effectLst/>
                <a:ea typeface="Calibri" panose="020F0502020204030204" pitchFamily="34" charset="0"/>
                <a:cs typeface="Times New Roman" panose="02020603050405020304" pitchFamily="18" charset="0"/>
              </a:rPr>
              <a:t>Membership Mobilization and Community Solidarity</a:t>
            </a:r>
            <a:endParaRPr kumimoji="0" lang="en-CA"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Phase 2</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Communications</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Training and Education </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Actions</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Membership and community outreach and mobilization</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Strike votes and job action preparedness</a:t>
            </a:r>
            <a:endParaRPr kumimoji="0" lang="en-CA" altLang="en-US" sz="11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Job action if required</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100" b="0" i="0" u="none" strike="noStrike" cap="none" normalizeH="0" baseline="0" dirty="0">
              <a:ln>
                <a:noFill/>
              </a:ln>
              <a:solidFill>
                <a:schemeClr val="tx1"/>
              </a:solidFill>
              <a:effectLst/>
            </a:endParaRPr>
          </a:p>
        </p:txBody>
      </p:sp>
      <p:sp>
        <p:nvSpPr>
          <p:cNvPr id="32" name="Text Box 7">
            <a:extLst>
              <a:ext uri="{FF2B5EF4-FFF2-40B4-BE49-F238E27FC236}">
                <a16:creationId xmlns:a16="http://schemas.microsoft.com/office/drawing/2014/main" id="{9651459B-A6BA-4D44-880C-F347A986DE16}"/>
              </a:ext>
            </a:extLst>
          </p:cNvPr>
          <p:cNvSpPr txBox="1">
            <a:spLocks noChangeArrowheads="1"/>
          </p:cNvSpPr>
          <p:nvPr/>
        </p:nvSpPr>
        <p:spPr bwMode="auto">
          <a:xfrm>
            <a:off x="681490" y="1725220"/>
            <a:ext cx="2840832" cy="815314"/>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sng" strike="noStrike" cap="none" normalizeH="0" baseline="0" dirty="0">
                <a:ln>
                  <a:noFill/>
                </a:ln>
                <a:solidFill>
                  <a:schemeClr val="tx1"/>
                </a:solidFill>
                <a:effectLst/>
                <a:ea typeface="Calibri" panose="020F0502020204030204" pitchFamily="34" charset="0"/>
                <a:cs typeface="Times New Roman" panose="02020603050405020304" pitchFamily="18" charset="0"/>
              </a:rPr>
              <a:t>Central Bargaining Commences</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Parties: OSBCU Bargaining Team and Council of Trustees’ Associations (CTA) </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(Crown also in attendance)</a:t>
            </a:r>
            <a:endParaRPr kumimoji="0" lang="en-CA" altLang="en-US" sz="1100" b="0" i="0" u="none" strike="noStrike" cap="none" normalizeH="0" baseline="0" dirty="0">
              <a:ln>
                <a:noFill/>
              </a:ln>
              <a:solidFill>
                <a:schemeClr val="tx1"/>
              </a:solidFill>
              <a:effectLst/>
            </a:endParaRPr>
          </a:p>
        </p:txBody>
      </p:sp>
      <p:sp>
        <p:nvSpPr>
          <p:cNvPr id="33" name="Text Box 8">
            <a:extLst>
              <a:ext uri="{FF2B5EF4-FFF2-40B4-BE49-F238E27FC236}">
                <a16:creationId xmlns:a16="http://schemas.microsoft.com/office/drawing/2014/main" id="{20501C05-9EAE-4C3F-A188-29839F0DCA52}"/>
              </a:ext>
            </a:extLst>
          </p:cNvPr>
          <p:cNvSpPr txBox="1">
            <a:spLocks noChangeArrowheads="1"/>
          </p:cNvSpPr>
          <p:nvPr/>
        </p:nvSpPr>
        <p:spPr bwMode="auto">
          <a:xfrm>
            <a:off x="6505731" y="1725221"/>
            <a:ext cx="2979738" cy="65565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sng" strike="noStrike" cap="none" normalizeH="0" baseline="0" dirty="0">
                <a:ln>
                  <a:noFill/>
                </a:ln>
                <a:solidFill>
                  <a:schemeClr val="tx1"/>
                </a:solidFill>
                <a:effectLst/>
                <a:ea typeface="Calibri" panose="020F0502020204030204" pitchFamily="34" charset="0"/>
                <a:cs typeface="Times New Roman" panose="02020603050405020304" pitchFamily="18" charset="0"/>
              </a:rPr>
              <a:t>Local Bargaining Commences</a:t>
            </a:r>
            <a:endParaRPr kumimoji="0" lang="en-CA"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Parties: CUPE Local Bargaining Team and School Board</a:t>
            </a:r>
            <a:endParaRPr kumimoji="0" lang="en-CA" altLang="en-US" sz="1100" b="0" i="0" u="none" strike="noStrike" cap="none" normalizeH="0" baseline="0" dirty="0">
              <a:ln>
                <a:noFill/>
              </a:ln>
              <a:solidFill>
                <a:schemeClr val="tx1"/>
              </a:solidFill>
              <a:effectLst/>
            </a:endParaRPr>
          </a:p>
        </p:txBody>
      </p:sp>
      <p:sp>
        <p:nvSpPr>
          <p:cNvPr id="44" name="Text Box 24">
            <a:extLst>
              <a:ext uri="{FF2B5EF4-FFF2-40B4-BE49-F238E27FC236}">
                <a16:creationId xmlns:a16="http://schemas.microsoft.com/office/drawing/2014/main" id="{8BC28E59-F3CD-4550-B89A-D461F62EDC03}"/>
              </a:ext>
            </a:extLst>
          </p:cNvPr>
          <p:cNvSpPr txBox="1">
            <a:spLocks noChangeArrowheads="1"/>
          </p:cNvSpPr>
          <p:nvPr/>
        </p:nvSpPr>
        <p:spPr bwMode="auto">
          <a:xfrm>
            <a:off x="1424946" y="5013707"/>
            <a:ext cx="967940" cy="587878"/>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Conciliation/</a:t>
            </a:r>
            <a:endParaRPr kumimoji="0" lang="en-CA"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Mediation</a:t>
            </a:r>
            <a:endParaRPr kumimoji="0" lang="en-CA" altLang="en-US" sz="1100" b="0" i="0" u="none" strike="noStrike" cap="none" normalizeH="0" baseline="0" dirty="0">
              <a:ln>
                <a:noFill/>
              </a:ln>
              <a:solidFill>
                <a:schemeClr val="tx1"/>
              </a:solidFill>
              <a:effectLst/>
            </a:endParaRPr>
          </a:p>
        </p:txBody>
      </p:sp>
      <p:sp>
        <p:nvSpPr>
          <p:cNvPr id="45" name="Text Box 25">
            <a:extLst>
              <a:ext uri="{FF2B5EF4-FFF2-40B4-BE49-F238E27FC236}">
                <a16:creationId xmlns:a16="http://schemas.microsoft.com/office/drawing/2014/main" id="{E27762CB-391B-4585-8B84-AAA7D4E4C493}"/>
              </a:ext>
            </a:extLst>
          </p:cNvPr>
          <p:cNvSpPr txBox="1">
            <a:spLocks noChangeArrowheads="1"/>
          </p:cNvSpPr>
          <p:nvPr/>
        </p:nvSpPr>
        <p:spPr bwMode="auto">
          <a:xfrm>
            <a:off x="2493891" y="5013708"/>
            <a:ext cx="967940" cy="587878"/>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In a legal strike/ lock out position</a:t>
            </a:r>
            <a:endParaRPr kumimoji="0" lang="en-CA" altLang="en-US" sz="1100" b="0" i="0" u="none" strike="noStrike" cap="none" normalizeH="0" baseline="0" dirty="0">
              <a:ln>
                <a:noFill/>
              </a:ln>
              <a:solidFill>
                <a:schemeClr val="tx1"/>
              </a:solidFill>
              <a:effectLst/>
            </a:endParaRPr>
          </a:p>
        </p:txBody>
      </p:sp>
      <p:sp>
        <p:nvSpPr>
          <p:cNvPr id="46" name="Text Box 27">
            <a:extLst>
              <a:ext uri="{FF2B5EF4-FFF2-40B4-BE49-F238E27FC236}">
                <a16:creationId xmlns:a16="http://schemas.microsoft.com/office/drawing/2014/main" id="{475838D9-DC37-4A58-B411-521A4A0255E5}"/>
              </a:ext>
            </a:extLst>
          </p:cNvPr>
          <p:cNvSpPr txBox="1">
            <a:spLocks noChangeArrowheads="1"/>
          </p:cNvSpPr>
          <p:nvPr/>
        </p:nvSpPr>
        <p:spPr bwMode="auto">
          <a:xfrm>
            <a:off x="670831" y="2698587"/>
            <a:ext cx="1287917" cy="475957"/>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Central bargaining continues</a:t>
            </a:r>
            <a:endParaRPr kumimoji="0" lang="en-CA" altLang="en-US" sz="1100" b="0" i="0" u="none" strike="noStrike" cap="none" normalizeH="0" baseline="0" dirty="0">
              <a:ln>
                <a:noFill/>
              </a:ln>
              <a:solidFill>
                <a:schemeClr val="tx1"/>
              </a:solidFill>
              <a:effectLst/>
            </a:endParaRPr>
          </a:p>
        </p:txBody>
      </p:sp>
      <p:sp>
        <p:nvSpPr>
          <p:cNvPr id="47" name="Text Box 24">
            <a:extLst>
              <a:ext uri="{FF2B5EF4-FFF2-40B4-BE49-F238E27FC236}">
                <a16:creationId xmlns:a16="http://schemas.microsoft.com/office/drawing/2014/main" id="{36B39908-64BC-4326-836C-8F9C50E0F91F}"/>
              </a:ext>
            </a:extLst>
          </p:cNvPr>
          <p:cNvSpPr txBox="1">
            <a:spLocks noChangeArrowheads="1"/>
          </p:cNvSpPr>
          <p:nvPr/>
        </p:nvSpPr>
        <p:spPr bwMode="auto">
          <a:xfrm>
            <a:off x="7995600" y="3411256"/>
            <a:ext cx="947997" cy="587878"/>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Conciliation/</a:t>
            </a:r>
            <a:endParaRPr kumimoji="0" lang="en-CA"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Mediation</a:t>
            </a:r>
            <a:endParaRPr kumimoji="0" lang="en-CA" altLang="en-US" sz="1100" b="0" i="0" u="none" strike="noStrike" cap="none" normalizeH="0" baseline="0" dirty="0">
              <a:ln>
                <a:noFill/>
              </a:ln>
              <a:solidFill>
                <a:schemeClr val="tx1"/>
              </a:solidFill>
              <a:effectLst/>
            </a:endParaRPr>
          </a:p>
        </p:txBody>
      </p:sp>
      <p:sp>
        <p:nvSpPr>
          <p:cNvPr id="48" name="Text Box 25">
            <a:extLst>
              <a:ext uri="{FF2B5EF4-FFF2-40B4-BE49-F238E27FC236}">
                <a16:creationId xmlns:a16="http://schemas.microsoft.com/office/drawing/2014/main" id="{02056213-49E3-4763-A317-0BD4CAD27401}"/>
              </a:ext>
            </a:extLst>
          </p:cNvPr>
          <p:cNvSpPr txBox="1">
            <a:spLocks noChangeArrowheads="1"/>
          </p:cNvSpPr>
          <p:nvPr/>
        </p:nvSpPr>
        <p:spPr bwMode="auto">
          <a:xfrm>
            <a:off x="6956634" y="3419407"/>
            <a:ext cx="947997" cy="587878"/>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In a legal strike/ lock out position</a:t>
            </a:r>
            <a:endParaRPr kumimoji="0" lang="en-CA" altLang="en-US" sz="1100" b="0" i="0" u="none" strike="noStrike" cap="none" normalizeH="0" baseline="0" dirty="0">
              <a:ln>
                <a:noFill/>
              </a:ln>
              <a:solidFill>
                <a:schemeClr val="tx1"/>
              </a:solidFill>
              <a:effectLst/>
            </a:endParaRPr>
          </a:p>
        </p:txBody>
      </p:sp>
      <p:sp>
        <p:nvSpPr>
          <p:cNvPr id="66" name="Arrow: Down 65">
            <a:extLst>
              <a:ext uri="{FF2B5EF4-FFF2-40B4-BE49-F238E27FC236}">
                <a16:creationId xmlns:a16="http://schemas.microsoft.com/office/drawing/2014/main" id="{CC6784AC-3BD1-4420-BFA8-2A647EF5B610}"/>
              </a:ext>
            </a:extLst>
          </p:cNvPr>
          <p:cNvSpPr/>
          <p:nvPr/>
        </p:nvSpPr>
        <p:spPr>
          <a:xfrm>
            <a:off x="1777259" y="5576650"/>
            <a:ext cx="310559" cy="519513"/>
          </a:xfrm>
          <a:prstGeom prst="downArrow">
            <a:avLst>
              <a:gd name="adj1" fmla="val 40318"/>
              <a:gd name="adj2" fmla="val 52421"/>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8" name="Arrow: Down 67">
            <a:extLst>
              <a:ext uri="{FF2B5EF4-FFF2-40B4-BE49-F238E27FC236}">
                <a16:creationId xmlns:a16="http://schemas.microsoft.com/office/drawing/2014/main" id="{874CC727-474B-4CF1-AC01-EB2411C5A693}"/>
              </a:ext>
            </a:extLst>
          </p:cNvPr>
          <p:cNvSpPr/>
          <p:nvPr/>
        </p:nvSpPr>
        <p:spPr>
          <a:xfrm>
            <a:off x="761932" y="2498759"/>
            <a:ext cx="219666" cy="211757"/>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9" name="Arrow: Down 68">
            <a:extLst>
              <a:ext uri="{FF2B5EF4-FFF2-40B4-BE49-F238E27FC236}">
                <a16:creationId xmlns:a16="http://schemas.microsoft.com/office/drawing/2014/main" id="{85F3BFDD-0C5A-47F2-876A-1C98BFA0C3B1}"/>
              </a:ext>
            </a:extLst>
          </p:cNvPr>
          <p:cNvSpPr/>
          <p:nvPr/>
        </p:nvSpPr>
        <p:spPr>
          <a:xfrm rot="16200000">
            <a:off x="3351579" y="4742860"/>
            <a:ext cx="241821" cy="401869"/>
          </a:xfrm>
          <a:prstGeom prst="downArrow">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0" name="Arrow: Down 69">
            <a:extLst>
              <a:ext uri="{FF2B5EF4-FFF2-40B4-BE49-F238E27FC236}">
                <a16:creationId xmlns:a16="http://schemas.microsoft.com/office/drawing/2014/main" id="{A22464DA-00FF-4798-BB08-17EF6BAFBF48}"/>
              </a:ext>
            </a:extLst>
          </p:cNvPr>
          <p:cNvSpPr/>
          <p:nvPr/>
        </p:nvSpPr>
        <p:spPr>
          <a:xfrm rot="16200000">
            <a:off x="2294944" y="4760380"/>
            <a:ext cx="241821" cy="401869"/>
          </a:xfrm>
          <a:prstGeom prst="downArrow">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1" name="Arrow: Down 70">
            <a:extLst>
              <a:ext uri="{FF2B5EF4-FFF2-40B4-BE49-F238E27FC236}">
                <a16:creationId xmlns:a16="http://schemas.microsoft.com/office/drawing/2014/main" id="{49EEEFBB-0C69-44B2-A2B1-33FABF0A8B05}"/>
              </a:ext>
            </a:extLst>
          </p:cNvPr>
          <p:cNvSpPr/>
          <p:nvPr/>
        </p:nvSpPr>
        <p:spPr>
          <a:xfrm>
            <a:off x="2889628" y="5576650"/>
            <a:ext cx="310559" cy="519513"/>
          </a:xfrm>
          <a:prstGeom prst="downArrow">
            <a:avLst>
              <a:gd name="adj1" fmla="val 40318"/>
              <a:gd name="adj2" fmla="val 52421"/>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2" name="Arrow: Down 71">
            <a:extLst>
              <a:ext uri="{FF2B5EF4-FFF2-40B4-BE49-F238E27FC236}">
                <a16:creationId xmlns:a16="http://schemas.microsoft.com/office/drawing/2014/main" id="{A1F9ECB5-CA43-4434-AB9C-EA5C98F7F2BB}"/>
              </a:ext>
            </a:extLst>
          </p:cNvPr>
          <p:cNvSpPr/>
          <p:nvPr/>
        </p:nvSpPr>
        <p:spPr>
          <a:xfrm>
            <a:off x="4409245" y="5581135"/>
            <a:ext cx="310559" cy="519513"/>
          </a:xfrm>
          <a:prstGeom prst="downArrow">
            <a:avLst>
              <a:gd name="adj1" fmla="val 40318"/>
              <a:gd name="adj2" fmla="val 52421"/>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3" name="Arrow: Down 72">
            <a:extLst>
              <a:ext uri="{FF2B5EF4-FFF2-40B4-BE49-F238E27FC236}">
                <a16:creationId xmlns:a16="http://schemas.microsoft.com/office/drawing/2014/main" id="{A35F6020-38FB-4690-82FD-B1CD16FEDBF6}"/>
              </a:ext>
            </a:extLst>
          </p:cNvPr>
          <p:cNvSpPr/>
          <p:nvPr/>
        </p:nvSpPr>
        <p:spPr>
          <a:xfrm>
            <a:off x="761932" y="1522211"/>
            <a:ext cx="219666" cy="211757"/>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4" name="Arrow: Down 73">
            <a:extLst>
              <a:ext uri="{FF2B5EF4-FFF2-40B4-BE49-F238E27FC236}">
                <a16:creationId xmlns:a16="http://schemas.microsoft.com/office/drawing/2014/main" id="{EFF4AC52-F5AD-493E-9A20-12800681A01D}"/>
              </a:ext>
            </a:extLst>
          </p:cNvPr>
          <p:cNvSpPr/>
          <p:nvPr/>
        </p:nvSpPr>
        <p:spPr>
          <a:xfrm>
            <a:off x="1623565" y="3147054"/>
            <a:ext cx="153693" cy="1935171"/>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5" name="Arrow: Down 74">
            <a:extLst>
              <a:ext uri="{FF2B5EF4-FFF2-40B4-BE49-F238E27FC236}">
                <a16:creationId xmlns:a16="http://schemas.microsoft.com/office/drawing/2014/main" id="{24D2CEAD-2417-4C2F-B20D-68FD47C0A801}"/>
              </a:ext>
            </a:extLst>
          </p:cNvPr>
          <p:cNvSpPr/>
          <p:nvPr/>
        </p:nvSpPr>
        <p:spPr>
          <a:xfrm>
            <a:off x="761932" y="3147055"/>
            <a:ext cx="310559" cy="2974336"/>
          </a:xfrm>
          <a:prstGeom prst="downArrow">
            <a:avLst>
              <a:gd name="adj1" fmla="val 40318"/>
              <a:gd name="adj2" fmla="val 52421"/>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7" name="Arrow: Down 76">
            <a:extLst>
              <a:ext uri="{FF2B5EF4-FFF2-40B4-BE49-F238E27FC236}">
                <a16:creationId xmlns:a16="http://schemas.microsoft.com/office/drawing/2014/main" id="{C9C46F78-863A-4A5E-AA67-D7D3075017C3}"/>
              </a:ext>
            </a:extLst>
          </p:cNvPr>
          <p:cNvSpPr/>
          <p:nvPr/>
        </p:nvSpPr>
        <p:spPr>
          <a:xfrm rot="5400000">
            <a:off x="6798005" y="3219430"/>
            <a:ext cx="241821" cy="401869"/>
          </a:xfrm>
          <a:prstGeom prst="downArrow">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9" name="Arrow: Down 78">
            <a:extLst>
              <a:ext uri="{FF2B5EF4-FFF2-40B4-BE49-F238E27FC236}">
                <a16:creationId xmlns:a16="http://schemas.microsoft.com/office/drawing/2014/main" id="{86AC0B06-7487-4AA8-88F1-33DA897DECEE}"/>
              </a:ext>
            </a:extLst>
          </p:cNvPr>
          <p:cNvSpPr/>
          <p:nvPr/>
        </p:nvSpPr>
        <p:spPr>
          <a:xfrm>
            <a:off x="9249389" y="2357404"/>
            <a:ext cx="241821" cy="401869"/>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0" name="Arrow: Down 79">
            <a:extLst>
              <a:ext uri="{FF2B5EF4-FFF2-40B4-BE49-F238E27FC236}">
                <a16:creationId xmlns:a16="http://schemas.microsoft.com/office/drawing/2014/main" id="{A39F0F2A-861A-46A5-94C5-AE6AFEAB89E2}"/>
              </a:ext>
            </a:extLst>
          </p:cNvPr>
          <p:cNvSpPr/>
          <p:nvPr/>
        </p:nvSpPr>
        <p:spPr>
          <a:xfrm>
            <a:off x="9231524" y="3147055"/>
            <a:ext cx="241821" cy="1199924"/>
          </a:xfrm>
          <a:prstGeom prst="down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1" name="Arrow: Down 80">
            <a:extLst>
              <a:ext uri="{FF2B5EF4-FFF2-40B4-BE49-F238E27FC236}">
                <a16:creationId xmlns:a16="http://schemas.microsoft.com/office/drawing/2014/main" id="{CB61A01E-C30B-4C47-9624-87BC6B673715}"/>
              </a:ext>
            </a:extLst>
          </p:cNvPr>
          <p:cNvSpPr/>
          <p:nvPr/>
        </p:nvSpPr>
        <p:spPr>
          <a:xfrm>
            <a:off x="6632709" y="3942385"/>
            <a:ext cx="241821" cy="401869"/>
          </a:xfrm>
          <a:prstGeom prst="down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2" name="Arrow: Down 81">
            <a:extLst>
              <a:ext uri="{FF2B5EF4-FFF2-40B4-BE49-F238E27FC236}">
                <a16:creationId xmlns:a16="http://schemas.microsoft.com/office/drawing/2014/main" id="{42386433-4404-4A66-8F59-ABA1FDB98E5B}"/>
              </a:ext>
            </a:extLst>
          </p:cNvPr>
          <p:cNvSpPr/>
          <p:nvPr/>
        </p:nvSpPr>
        <p:spPr>
          <a:xfrm>
            <a:off x="7677551" y="3945108"/>
            <a:ext cx="241821" cy="401869"/>
          </a:xfrm>
          <a:prstGeom prst="down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3" name="Arrow: Down 82">
            <a:extLst>
              <a:ext uri="{FF2B5EF4-FFF2-40B4-BE49-F238E27FC236}">
                <a16:creationId xmlns:a16="http://schemas.microsoft.com/office/drawing/2014/main" id="{5BC24CFA-1BE3-4632-A94C-627BDA421322}"/>
              </a:ext>
            </a:extLst>
          </p:cNvPr>
          <p:cNvSpPr/>
          <p:nvPr/>
        </p:nvSpPr>
        <p:spPr>
          <a:xfrm>
            <a:off x="8731258" y="3945109"/>
            <a:ext cx="241821" cy="401869"/>
          </a:xfrm>
          <a:prstGeom prst="down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4" name="Arrow: Down 83">
            <a:extLst>
              <a:ext uri="{FF2B5EF4-FFF2-40B4-BE49-F238E27FC236}">
                <a16:creationId xmlns:a16="http://schemas.microsoft.com/office/drawing/2014/main" id="{6359A97B-8B93-4F58-BEE1-F534DA6F1411}"/>
              </a:ext>
            </a:extLst>
          </p:cNvPr>
          <p:cNvSpPr/>
          <p:nvPr/>
        </p:nvSpPr>
        <p:spPr>
          <a:xfrm>
            <a:off x="8208212" y="3083906"/>
            <a:ext cx="120780" cy="375805"/>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5" name="Arrow: Down 84">
            <a:extLst>
              <a:ext uri="{FF2B5EF4-FFF2-40B4-BE49-F238E27FC236}">
                <a16:creationId xmlns:a16="http://schemas.microsoft.com/office/drawing/2014/main" id="{8BDAC723-EB11-4CFA-936F-FCACD5236576}"/>
              </a:ext>
            </a:extLst>
          </p:cNvPr>
          <p:cNvSpPr/>
          <p:nvPr/>
        </p:nvSpPr>
        <p:spPr>
          <a:xfrm rot="5400000">
            <a:off x="7833117" y="3212590"/>
            <a:ext cx="241821" cy="401869"/>
          </a:xfrm>
          <a:prstGeom prst="downArrow">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6" name="Arrow: Down 85">
            <a:extLst>
              <a:ext uri="{FF2B5EF4-FFF2-40B4-BE49-F238E27FC236}">
                <a16:creationId xmlns:a16="http://schemas.microsoft.com/office/drawing/2014/main" id="{04D79B0C-7EB6-40C2-A857-D1D3487F9404}"/>
              </a:ext>
            </a:extLst>
          </p:cNvPr>
          <p:cNvSpPr/>
          <p:nvPr/>
        </p:nvSpPr>
        <p:spPr>
          <a:xfrm>
            <a:off x="9243648" y="1375617"/>
            <a:ext cx="241821" cy="401869"/>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8" name="Arrow: Down 87">
            <a:extLst>
              <a:ext uri="{FF2B5EF4-FFF2-40B4-BE49-F238E27FC236}">
                <a16:creationId xmlns:a16="http://schemas.microsoft.com/office/drawing/2014/main" id="{6244F981-4118-4552-95C8-9748852BE157}"/>
              </a:ext>
            </a:extLst>
          </p:cNvPr>
          <p:cNvSpPr/>
          <p:nvPr/>
        </p:nvSpPr>
        <p:spPr>
          <a:xfrm>
            <a:off x="4778123" y="680459"/>
            <a:ext cx="401869" cy="587879"/>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9" name="Arrow: Left-Right 88">
            <a:extLst>
              <a:ext uri="{FF2B5EF4-FFF2-40B4-BE49-F238E27FC236}">
                <a16:creationId xmlns:a16="http://schemas.microsoft.com/office/drawing/2014/main" id="{AABA29C1-9F01-4751-A6EA-495A2ADCA079}"/>
              </a:ext>
            </a:extLst>
          </p:cNvPr>
          <p:cNvSpPr/>
          <p:nvPr/>
        </p:nvSpPr>
        <p:spPr>
          <a:xfrm>
            <a:off x="3655573" y="558301"/>
            <a:ext cx="2747254" cy="369420"/>
          </a:xfrm>
          <a:prstGeom prst="leftRightArrow">
            <a:avLst/>
          </a:prstGeom>
          <a:gradFill flip="none" rotWithShape="1">
            <a:gsLst>
              <a:gs pos="0">
                <a:schemeClr val="accent5">
                  <a:lumMod val="75000"/>
                </a:schemeClr>
              </a:gs>
              <a:gs pos="50000">
                <a:schemeClr val="accent6">
                  <a:lumMod val="0"/>
                  <a:lumOff val="100000"/>
                </a:schemeClr>
              </a:gs>
              <a:gs pos="100000">
                <a:schemeClr val="accent6">
                  <a:lumMod val="100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1" name="Arrow: Down 90">
            <a:extLst>
              <a:ext uri="{FF2B5EF4-FFF2-40B4-BE49-F238E27FC236}">
                <a16:creationId xmlns:a16="http://schemas.microsoft.com/office/drawing/2014/main" id="{A954AC28-C42E-433E-BB76-788B469AB4EB}"/>
              </a:ext>
            </a:extLst>
          </p:cNvPr>
          <p:cNvSpPr/>
          <p:nvPr/>
        </p:nvSpPr>
        <p:spPr>
          <a:xfrm>
            <a:off x="2977058" y="7184633"/>
            <a:ext cx="219666" cy="211757"/>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2" name="Arrow: Down 91">
            <a:extLst>
              <a:ext uri="{FF2B5EF4-FFF2-40B4-BE49-F238E27FC236}">
                <a16:creationId xmlns:a16="http://schemas.microsoft.com/office/drawing/2014/main" id="{84DB5B44-2B30-4B69-9C70-D5F78E2E0E85}"/>
              </a:ext>
            </a:extLst>
          </p:cNvPr>
          <p:cNvSpPr/>
          <p:nvPr/>
        </p:nvSpPr>
        <p:spPr>
          <a:xfrm>
            <a:off x="1822705" y="7194107"/>
            <a:ext cx="219666" cy="211757"/>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3" name="Arrow: Down 92">
            <a:extLst>
              <a:ext uri="{FF2B5EF4-FFF2-40B4-BE49-F238E27FC236}">
                <a16:creationId xmlns:a16="http://schemas.microsoft.com/office/drawing/2014/main" id="{C95B7ACB-9604-4B2E-A473-3C73DA652947}"/>
              </a:ext>
            </a:extLst>
          </p:cNvPr>
          <p:cNvSpPr/>
          <p:nvPr/>
        </p:nvSpPr>
        <p:spPr>
          <a:xfrm>
            <a:off x="7055703" y="4906681"/>
            <a:ext cx="241821" cy="2513925"/>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4" name="Arrow: Down 93">
            <a:extLst>
              <a:ext uri="{FF2B5EF4-FFF2-40B4-BE49-F238E27FC236}">
                <a16:creationId xmlns:a16="http://schemas.microsoft.com/office/drawing/2014/main" id="{9A9CFACF-C74E-4F5B-83AD-758E5BF6C630}"/>
              </a:ext>
            </a:extLst>
          </p:cNvPr>
          <p:cNvSpPr/>
          <p:nvPr/>
        </p:nvSpPr>
        <p:spPr>
          <a:xfrm>
            <a:off x="7904631" y="4909020"/>
            <a:ext cx="241821" cy="2525542"/>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926868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1">
            <a:extLst>
              <a:ext uri="{FF2B5EF4-FFF2-40B4-BE49-F238E27FC236}">
                <a16:creationId xmlns:a16="http://schemas.microsoft.com/office/drawing/2014/main" id="{FACB1539-7B38-4F90-A834-235E6E3185C7}"/>
              </a:ext>
            </a:extLst>
          </p:cNvPr>
          <p:cNvSpPr txBox="1">
            <a:spLocks noChangeArrowheads="1"/>
          </p:cNvSpPr>
          <p:nvPr/>
        </p:nvSpPr>
        <p:spPr bwMode="auto">
          <a:xfrm>
            <a:off x="1851498" y="2607013"/>
            <a:ext cx="1265233" cy="436674"/>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6">
                    <a:lumMod val="75000"/>
                  </a:schemeClr>
                </a:solidFill>
                <a:effectLst/>
                <a:ea typeface="Calibri" panose="020F0502020204030204" pitchFamily="34" charset="0"/>
                <a:cs typeface="Times New Roman" panose="02020603050405020304" pitchFamily="18" charset="0"/>
              </a:rPr>
              <a:t>Central Agreement </a:t>
            </a:r>
            <a:endParaRPr kumimoji="0" lang="en-US" altLang="en-US" sz="1400" b="1" i="0" u="none" strike="noStrike" cap="none" normalizeH="0" baseline="0" dirty="0">
              <a:ln>
                <a:noFill/>
              </a:ln>
              <a:solidFill>
                <a:schemeClr val="accent6">
                  <a:lumMod val="75000"/>
                </a:schemeClr>
              </a:solidFill>
              <a:effectLst/>
            </a:endParaRPr>
          </a:p>
        </p:txBody>
      </p:sp>
      <p:sp>
        <p:nvSpPr>
          <p:cNvPr id="10" name="Text Box 37">
            <a:extLst>
              <a:ext uri="{FF2B5EF4-FFF2-40B4-BE49-F238E27FC236}">
                <a16:creationId xmlns:a16="http://schemas.microsoft.com/office/drawing/2014/main" id="{C3F42C1C-0228-4CEC-B683-BD48ECABF42A}"/>
              </a:ext>
            </a:extLst>
          </p:cNvPr>
          <p:cNvSpPr txBox="1">
            <a:spLocks noChangeArrowheads="1"/>
          </p:cNvSpPr>
          <p:nvPr/>
        </p:nvSpPr>
        <p:spPr bwMode="auto">
          <a:xfrm>
            <a:off x="1105067" y="4389648"/>
            <a:ext cx="7970838" cy="609474"/>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Collective Agreement incorporating central terms and local terms.</a:t>
            </a:r>
            <a:endParaRPr kumimoji="0" lang="en-US"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Note: The terms and conditions of the new agreement are not in effect until both the central and local tentative agreements are ratified by the parties.</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endParaRPr>
          </a:p>
        </p:txBody>
      </p:sp>
      <p:sp>
        <p:nvSpPr>
          <p:cNvPr id="11" name="Text Box 11">
            <a:extLst>
              <a:ext uri="{FF2B5EF4-FFF2-40B4-BE49-F238E27FC236}">
                <a16:creationId xmlns:a16="http://schemas.microsoft.com/office/drawing/2014/main" id="{F6DA3F16-BE98-4CCA-80D3-AFA015DFA360}"/>
              </a:ext>
            </a:extLst>
          </p:cNvPr>
          <p:cNvSpPr txBox="1">
            <a:spLocks noChangeArrowheads="1"/>
          </p:cNvSpPr>
          <p:nvPr/>
        </p:nvSpPr>
        <p:spPr bwMode="auto">
          <a:xfrm>
            <a:off x="6941669" y="2607013"/>
            <a:ext cx="1265233" cy="436674"/>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6">
                    <a:lumMod val="75000"/>
                  </a:schemeClr>
                </a:solidFill>
                <a:effectLst/>
                <a:ea typeface="Calibri" panose="020F0502020204030204" pitchFamily="34" charset="0"/>
                <a:cs typeface="Times New Roman" panose="02020603050405020304" pitchFamily="18" charset="0"/>
              </a:rPr>
              <a:t>Local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6">
                    <a:lumMod val="75000"/>
                  </a:schemeClr>
                </a:solidFill>
                <a:effectLst/>
                <a:ea typeface="Calibri" panose="020F0502020204030204" pitchFamily="34" charset="0"/>
                <a:cs typeface="Times New Roman" panose="02020603050405020304" pitchFamily="18" charset="0"/>
              </a:rPr>
              <a:t>Agreement </a:t>
            </a:r>
            <a:endParaRPr kumimoji="0" lang="en-US" altLang="en-US" sz="1400" b="1" i="0" u="none" strike="noStrike" cap="none" normalizeH="0" baseline="0" dirty="0">
              <a:ln>
                <a:noFill/>
              </a:ln>
              <a:solidFill>
                <a:schemeClr val="accent6">
                  <a:lumMod val="75000"/>
                </a:schemeClr>
              </a:solidFill>
              <a:effectLst/>
            </a:endParaRPr>
          </a:p>
        </p:txBody>
      </p:sp>
      <p:sp>
        <p:nvSpPr>
          <p:cNvPr id="12" name="Arrow: Down 11">
            <a:extLst>
              <a:ext uri="{FF2B5EF4-FFF2-40B4-BE49-F238E27FC236}">
                <a16:creationId xmlns:a16="http://schemas.microsoft.com/office/drawing/2014/main" id="{C688A4BB-3BF9-4EA3-A08C-5FD468F80AC6}"/>
              </a:ext>
            </a:extLst>
          </p:cNvPr>
          <p:cNvSpPr/>
          <p:nvPr/>
        </p:nvSpPr>
        <p:spPr>
          <a:xfrm>
            <a:off x="4858077" y="611595"/>
            <a:ext cx="401869" cy="3788142"/>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3" name="Arrow: Down 12">
            <a:extLst>
              <a:ext uri="{FF2B5EF4-FFF2-40B4-BE49-F238E27FC236}">
                <a16:creationId xmlns:a16="http://schemas.microsoft.com/office/drawing/2014/main" id="{AA5A30EC-A745-493B-8EBE-452154887479}"/>
              </a:ext>
            </a:extLst>
          </p:cNvPr>
          <p:cNvSpPr/>
          <p:nvPr/>
        </p:nvSpPr>
        <p:spPr>
          <a:xfrm>
            <a:off x="2283182" y="3043687"/>
            <a:ext cx="401869" cy="1518761"/>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 name="Arrow: Down 13">
            <a:extLst>
              <a:ext uri="{FF2B5EF4-FFF2-40B4-BE49-F238E27FC236}">
                <a16:creationId xmlns:a16="http://schemas.microsoft.com/office/drawing/2014/main" id="{CA5BA805-F05E-420D-9485-7E35E5DC1716}"/>
              </a:ext>
            </a:extLst>
          </p:cNvPr>
          <p:cNvSpPr/>
          <p:nvPr/>
        </p:nvSpPr>
        <p:spPr>
          <a:xfrm>
            <a:off x="7373350" y="3043687"/>
            <a:ext cx="401869" cy="1534147"/>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 name="Text Box 19">
            <a:extLst>
              <a:ext uri="{FF2B5EF4-FFF2-40B4-BE49-F238E27FC236}">
                <a16:creationId xmlns:a16="http://schemas.microsoft.com/office/drawing/2014/main" id="{A90D5ECF-FFC9-41B6-905A-5A106271CD8F}"/>
              </a:ext>
            </a:extLst>
          </p:cNvPr>
          <p:cNvSpPr txBox="1">
            <a:spLocks noChangeArrowheads="1"/>
          </p:cNvSpPr>
          <p:nvPr/>
        </p:nvSpPr>
        <p:spPr bwMode="auto">
          <a:xfrm>
            <a:off x="7807759" y="1204740"/>
            <a:ext cx="399143" cy="304800"/>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NO</a:t>
            </a:r>
            <a:endParaRPr kumimoji="0" lang="en-CA" altLang="en-US" sz="1100" b="0" i="0" u="none" strike="noStrike" cap="none" normalizeH="0" baseline="0" dirty="0">
              <a:ln>
                <a:noFill/>
              </a:ln>
              <a:solidFill>
                <a:schemeClr val="tx1"/>
              </a:solidFill>
              <a:effectLst/>
            </a:endParaRPr>
          </a:p>
        </p:txBody>
      </p:sp>
      <p:sp>
        <p:nvSpPr>
          <p:cNvPr id="16" name="Text Box 19">
            <a:extLst>
              <a:ext uri="{FF2B5EF4-FFF2-40B4-BE49-F238E27FC236}">
                <a16:creationId xmlns:a16="http://schemas.microsoft.com/office/drawing/2014/main" id="{C66E5D9C-CEC3-4041-A136-2E7B469412E9}"/>
              </a:ext>
            </a:extLst>
          </p:cNvPr>
          <p:cNvSpPr txBox="1">
            <a:spLocks noChangeArrowheads="1"/>
          </p:cNvSpPr>
          <p:nvPr/>
        </p:nvSpPr>
        <p:spPr bwMode="auto">
          <a:xfrm>
            <a:off x="6941669" y="1204740"/>
            <a:ext cx="399143" cy="304800"/>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rPr>
              <a:t>YES</a:t>
            </a:r>
          </a:p>
        </p:txBody>
      </p:sp>
      <p:sp>
        <p:nvSpPr>
          <p:cNvPr id="17" name="Arrow: Down 16">
            <a:extLst>
              <a:ext uri="{FF2B5EF4-FFF2-40B4-BE49-F238E27FC236}">
                <a16:creationId xmlns:a16="http://schemas.microsoft.com/office/drawing/2014/main" id="{EA0C4B42-8D82-4067-A7B0-ECAB5B7B7AD9}"/>
              </a:ext>
            </a:extLst>
          </p:cNvPr>
          <p:cNvSpPr/>
          <p:nvPr/>
        </p:nvSpPr>
        <p:spPr>
          <a:xfrm>
            <a:off x="6952121" y="1509540"/>
            <a:ext cx="401869" cy="1097473"/>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 name="Arrow: Curved Right 19">
            <a:extLst>
              <a:ext uri="{FF2B5EF4-FFF2-40B4-BE49-F238E27FC236}">
                <a16:creationId xmlns:a16="http://schemas.microsoft.com/office/drawing/2014/main" id="{1FB58516-1BC4-4FC7-928F-50F5BFA01FA6}"/>
              </a:ext>
            </a:extLst>
          </p:cNvPr>
          <p:cNvSpPr/>
          <p:nvPr/>
        </p:nvSpPr>
        <p:spPr>
          <a:xfrm rot="15400360">
            <a:off x="7895208" y="1665889"/>
            <a:ext cx="1383295" cy="85603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1"/>
              </a:solidFill>
            </a:endParaRPr>
          </a:p>
        </p:txBody>
      </p:sp>
      <p:sp>
        <p:nvSpPr>
          <p:cNvPr id="22" name="Text Box 19">
            <a:extLst>
              <a:ext uri="{FF2B5EF4-FFF2-40B4-BE49-F238E27FC236}">
                <a16:creationId xmlns:a16="http://schemas.microsoft.com/office/drawing/2014/main" id="{A58FA1E1-EE0B-41DA-9982-E551DAE68B7F}"/>
              </a:ext>
            </a:extLst>
          </p:cNvPr>
          <p:cNvSpPr txBox="1">
            <a:spLocks noChangeArrowheads="1"/>
          </p:cNvSpPr>
          <p:nvPr/>
        </p:nvSpPr>
        <p:spPr bwMode="auto">
          <a:xfrm>
            <a:off x="2728040" y="1169821"/>
            <a:ext cx="399143" cy="304800"/>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NO</a:t>
            </a:r>
            <a:endParaRPr kumimoji="0" lang="en-CA" altLang="en-US" sz="1100" b="0" i="0" u="none" strike="noStrike" cap="none" normalizeH="0" baseline="0" dirty="0">
              <a:ln>
                <a:noFill/>
              </a:ln>
              <a:solidFill>
                <a:schemeClr val="tx1"/>
              </a:solidFill>
              <a:effectLst/>
            </a:endParaRPr>
          </a:p>
        </p:txBody>
      </p:sp>
      <p:sp>
        <p:nvSpPr>
          <p:cNvPr id="23" name="Text Box 19">
            <a:extLst>
              <a:ext uri="{FF2B5EF4-FFF2-40B4-BE49-F238E27FC236}">
                <a16:creationId xmlns:a16="http://schemas.microsoft.com/office/drawing/2014/main" id="{33F2FC44-805E-4822-8A45-14AA1B707550}"/>
              </a:ext>
            </a:extLst>
          </p:cNvPr>
          <p:cNvSpPr txBox="1">
            <a:spLocks noChangeArrowheads="1"/>
          </p:cNvSpPr>
          <p:nvPr/>
        </p:nvSpPr>
        <p:spPr bwMode="auto">
          <a:xfrm>
            <a:off x="1861950" y="1169821"/>
            <a:ext cx="399143" cy="304800"/>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100" b="0" i="0" u="none" strike="noStrike" cap="none" normalizeH="0" baseline="0" dirty="0">
                <a:ln>
                  <a:noFill/>
                </a:ln>
                <a:solidFill>
                  <a:schemeClr val="tx1"/>
                </a:solidFill>
                <a:effectLst/>
              </a:rPr>
              <a:t>YES</a:t>
            </a:r>
          </a:p>
        </p:txBody>
      </p:sp>
      <p:sp>
        <p:nvSpPr>
          <p:cNvPr id="24" name="Arrow: Down 23">
            <a:extLst>
              <a:ext uri="{FF2B5EF4-FFF2-40B4-BE49-F238E27FC236}">
                <a16:creationId xmlns:a16="http://schemas.microsoft.com/office/drawing/2014/main" id="{86EBF5C6-774A-487B-A2D3-85DE0BD33D15}"/>
              </a:ext>
            </a:extLst>
          </p:cNvPr>
          <p:cNvSpPr/>
          <p:nvPr/>
        </p:nvSpPr>
        <p:spPr>
          <a:xfrm>
            <a:off x="1872402" y="1474621"/>
            <a:ext cx="401869" cy="1097473"/>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Arrow: Curved Right 24">
            <a:extLst>
              <a:ext uri="{FF2B5EF4-FFF2-40B4-BE49-F238E27FC236}">
                <a16:creationId xmlns:a16="http://schemas.microsoft.com/office/drawing/2014/main" id="{83421A21-8B34-4501-BB6F-539F528DB1AF}"/>
              </a:ext>
            </a:extLst>
          </p:cNvPr>
          <p:cNvSpPr/>
          <p:nvPr/>
        </p:nvSpPr>
        <p:spPr>
          <a:xfrm rot="15400360">
            <a:off x="2815489" y="1630970"/>
            <a:ext cx="1383295" cy="856034"/>
          </a:xfrm>
          <a:prstGeom prst="curved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1"/>
              </a:solidFill>
            </a:endParaRPr>
          </a:p>
        </p:txBody>
      </p:sp>
      <p:sp>
        <p:nvSpPr>
          <p:cNvPr id="26" name="Text Box 11">
            <a:extLst>
              <a:ext uri="{FF2B5EF4-FFF2-40B4-BE49-F238E27FC236}">
                <a16:creationId xmlns:a16="http://schemas.microsoft.com/office/drawing/2014/main" id="{78B60DA4-7635-4EEC-8E49-EE6CBE7B0F0A}"/>
              </a:ext>
            </a:extLst>
          </p:cNvPr>
          <p:cNvSpPr txBox="1">
            <a:spLocks noChangeArrowheads="1"/>
          </p:cNvSpPr>
          <p:nvPr/>
        </p:nvSpPr>
        <p:spPr bwMode="auto">
          <a:xfrm>
            <a:off x="3277175" y="817291"/>
            <a:ext cx="1486810" cy="500035"/>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defTabSz="914400" eaLnBrk="0" fontAlgn="base" hangingPunct="0"/>
            <a:r>
              <a:rPr lang="en-US" altLang="en-US" sz="1100" b="1" dirty="0">
                <a:solidFill>
                  <a:srgbClr val="FF0000"/>
                </a:solidFill>
                <a:cs typeface="Times New Roman" panose="02020603050405020304" pitchFamily="18" charset="0"/>
              </a:rPr>
              <a:t>Return</a:t>
            </a:r>
            <a:r>
              <a:rPr lang="en-US" altLang="en-US" sz="1100" b="1" dirty="0">
                <a:solidFill>
                  <a:srgbClr val="FF0000"/>
                </a:solidFill>
                <a:cs typeface="Calibri"/>
              </a:rPr>
              <a:t> to Central Bargaining Table &amp;/or Job Action</a:t>
            </a:r>
            <a:endParaRPr lang="en-US" dirty="0"/>
          </a:p>
        </p:txBody>
      </p:sp>
      <p:sp>
        <p:nvSpPr>
          <p:cNvPr id="27" name="TextBox 26">
            <a:extLst>
              <a:ext uri="{FF2B5EF4-FFF2-40B4-BE49-F238E27FC236}">
                <a16:creationId xmlns:a16="http://schemas.microsoft.com/office/drawing/2014/main" id="{DC5E2CE1-6337-49E2-9252-20AAEBA13AAB}"/>
              </a:ext>
            </a:extLst>
          </p:cNvPr>
          <p:cNvSpPr txBox="1"/>
          <p:nvPr/>
        </p:nvSpPr>
        <p:spPr>
          <a:xfrm>
            <a:off x="492224" y="5184442"/>
            <a:ext cx="1225685" cy="230832"/>
          </a:xfrm>
          <a:prstGeom prst="rect">
            <a:avLst/>
          </a:prstGeom>
          <a:noFill/>
        </p:spPr>
        <p:txBody>
          <a:bodyPr wrap="square" rtlCol="0">
            <a:spAutoFit/>
          </a:bodyPr>
          <a:lstStyle/>
          <a:p>
            <a:r>
              <a:rPr lang="en-US" sz="900" dirty="0"/>
              <a:t>:rdt/COPE 491</a:t>
            </a:r>
            <a:endParaRPr lang="en-CA" dirty="0"/>
          </a:p>
        </p:txBody>
      </p:sp>
      <p:sp>
        <p:nvSpPr>
          <p:cNvPr id="28" name="Footer Placeholder 26">
            <a:extLst>
              <a:ext uri="{FF2B5EF4-FFF2-40B4-BE49-F238E27FC236}">
                <a16:creationId xmlns:a16="http://schemas.microsoft.com/office/drawing/2014/main" id="{F473258E-0BD9-47A3-983A-A79D11BCA9BC}"/>
              </a:ext>
            </a:extLst>
          </p:cNvPr>
          <p:cNvSpPr>
            <a:spLocks noGrp="1"/>
          </p:cNvSpPr>
          <p:nvPr>
            <p:ph type="ftr" sz="quarter" idx="11"/>
          </p:nvPr>
        </p:nvSpPr>
        <p:spPr>
          <a:xfrm>
            <a:off x="9075905" y="7285763"/>
            <a:ext cx="654407" cy="261665"/>
          </a:xfrm>
        </p:spPr>
        <p:txBody>
          <a:bodyPr/>
          <a:lstStyle/>
          <a:p>
            <a:r>
              <a:rPr lang="en-CA" sz="1100" dirty="0"/>
              <a:t>Page </a:t>
            </a:r>
            <a:fld id="{71829047-AB42-4B69-AE5D-CD06FDF38DA1}" type="slidenum">
              <a:rPr lang="en-CA" sz="1100" smtClean="0"/>
              <a:t>3</a:t>
            </a:fld>
            <a:r>
              <a:rPr lang="en-CA" dirty="0"/>
              <a:t> </a:t>
            </a:r>
          </a:p>
        </p:txBody>
      </p:sp>
      <p:sp>
        <p:nvSpPr>
          <p:cNvPr id="29" name="Arrow: Down 28">
            <a:extLst>
              <a:ext uri="{FF2B5EF4-FFF2-40B4-BE49-F238E27FC236}">
                <a16:creationId xmlns:a16="http://schemas.microsoft.com/office/drawing/2014/main" id="{80035DF5-E864-4F60-A5C1-5C84D261653A}"/>
              </a:ext>
            </a:extLst>
          </p:cNvPr>
          <p:cNvSpPr/>
          <p:nvPr/>
        </p:nvSpPr>
        <p:spPr>
          <a:xfrm>
            <a:off x="2827811" y="725241"/>
            <a:ext cx="219666" cy="436674"/>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0" name="Arrow: Down 29">
            <a:extLst>
              <a:ext uri="{FF2B5EF4-FFF2-40B4-BE49-F238E27FC236}">
                <a16:creationId xmlns:a16="http://schemas.microsoft.com/office/drawing/2014/main" id="{67EB3B3B-9921-4322-956D-BF2983CCBCB4}"/>
              </a:ext>
            </a:extLst>
          </p:cNvPr>
          <p:cNvSpPr/>
          <p:nvPr/>
        </p:nvSpPr>
        <p:spPr>
          <a:xfrm>
            <a:off x="1963503" y="725241"/>
            <a:ext cx="219666" cy="436674"/>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1" name="Arrow: Down 30">
            <a:extLst>
              <a:ext uri="{FF2B5EF4-FFF2-40B4-BE49-F238E27FC236}">
                <a16:creationId xmlns:a16="http://schemas.microsoft.com/office/drawing/2014/main" id="{D44E1FE8-200B-4C17-800A-A6A3DE5C1DD2}"/>
              </a:ext>
            </a:extLst>
          </p:cNvPr>
          <p:cNvSpPr/>
          <p:nvPr/>
        </p:nvSpPr>
        <p:spPr>
          <a:xfrm>
            <a:off x="7897497" y="768066"/>
            <a:ext cx="219666" cy="436674"/>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2" name="Arrow: Down 31">
            <a:extLst>
              <a:ext uri="{FF2B5EF4-FFF2-40B4-BE49-F238E27FC236}">
                <a16:creationId xmlns:a16="http://schemas.microsoft.com/office/drawing/2014/main" id="{079DC44C-DF06-448D-AFBB-939394C23418}"/>
              </a:ext>
            </a:extLst>
          </p:cNvPr>
          <p:cNvSpPr/>
          <p:nvPr/>
        </p:nvSpPr>
        <p:spPr>
          <a:xfrm>
            <a:off x="7046438" y="768066"/>
            <a:ext cx="219666" cy="436674"/>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3" name="Text Box 11">
            <a:extLst>
              <a:ext uri="{FF2B5EF4-FFF2-40B4-BE49-F238E27FC236}">
                <a16:creationId xmlns:a16="http://schemas.microsoft.com/office/drawing/2014/main" id="{632857F0-630C-48C2-BB7D-22113F939B1A}"/>
              </a:ext>
            </a:extLst>
          </p:cNvPr>
          <p:cNvSpPr txBox="1">
            <a:spLocks noChangeArrowheads="1"/>
          </p:cNvSpPr>
          <p:nvPr/>
        </p:nvSpPr>
        <p:spPr bwMode="auto">
          <a:xfrm>
            <a:off x="8383899" y="817291"/>
            <a:ext cx="1486810" cy="500035"/>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defTabSz="914400" eaLnBrk="0" fontAlgn="base" hangingPunct="0"/>
            <a:r>
              <a:rPr lang="en-US" altLang="en-US" sz="1100" b="1" dirty="0">
                <a:solidFill>
                  <a:srgbClr val="FF0000"/>
                </a:solidFill>
                <a:cs typeface="Times New Roman" panose="02020603050405020304" pitchFamily="18" charset="0"/>
              </a:rPr>
              <a:t>Return</a:t>
            </a:r>
            <a:r>
              <a:rPr lang="en-US" altLang="en-US" sz="1100" b="1" dirty="0">
                <a:solidFill>
                  <a:srgbClr val="FF0000"/>
                </a:solidFill>
                <a:cs typeface="Calibri"/>
              </a:rPr>
              <a:t> to Local Bargaining Table &amp;/or Job Action</a:t>
            </a:r>
            <a:endParaRPr lang="en-US" dirty="0"/>
          </a:p>
        </p:txBody>
      </p:sp>
    </p:spTree>
    <p:extLst>
      <p:ext uri="{BB962C8B-B14F-4D97-AF65-F5344CB8AC3E}">
        <p14:creationId xmlns:p14="http://schemas.microsoft.com/office/powerpoint/2010/main" val="9535091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767BE8AF650F40A3C3380783D0F0B5" ma:contentTypeVersion="10" ma:contentTypeDescription="Create a new document." ma:contentTypeScope="" ma:versionID="bd2aca586a1043ec3a6130287c15411d">
  <xsd:schema xmlns:xsd="http://www.w3.org/2001/XMLSchema" xmlns:xs="http://www.w3.org/2001/XMLSchema" xmlns:p="http://schemas.microsoft.com/office/2006/metadata/properties" xmlns:ns2="7fad5bd5-0708-4c3a-8da2-f7589352cbe2" xmlns:ns3="54a9ed8c-bcf8-44ce-9586-f50fec0e1fbd" targetNamespace="http://schemas.microsoft.com/office/2006/metadata/properties" ma:root="true" ma:fieldsID="f021dd1bc5ebc3a7987c6cfa4dfabddb" ns2:_="" ns3:_="">
    <xsd:import namespace="7fad5bd5-0708-4c3a-8da2-f7589352cbe2"/>
    <xsd:import namespace="54a9ed8c-bcf8-44ce-9586-f50fec0e1fbd"/>
    <xsd:element name="properties">
      <xsd:complexType>
        <xsd:sequence>
          <xsd:element name="documentManagement">
            <xsd:complexType>
              <xsd:all>
                <xsd:element ref="ns2:RESOURCE_x0020_TYPE" minOccurs="0"/>
                <xsd:element ref="ns2:Workshop_x0020_Length" minOccurs="0"/>
                <xsd:element ref="ns2:_x0078_ny0" minOccurs="0"/>
                <xsd:element ref="ns2:Year" minOccurs="0"/>
                <xsd:element ref="ns3:SharedWithUsers" minOccurs="0"/>
                <xsd:element ref="ns3:SharedWithDetails" minOccurs="0"/>
                <xsd:element ref="ns3:LastSharedByUser" minOccurs="0"/>
                <xsd:element ref="ns3:LastSharedByTim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ad5bd5-0708-4c3a-8da2-f7589352cbe2" elementFormDefault="qualified">
    <xsd:import namespace="http://schemas.microsoft.com/office/2006/documentManagement/types"/>
    <xsd:import namespace="http://schemas.microsoft.com/office/infopath/2007/PartnerControls"/>
    <xsd:element name="RESOURCE_x0020_TYPE" ma:index="2" nillable="true" ma:displayName="RESOURCE TYPE" ma:format="Dropdown" ma:internalName="RESOURCE_x0020_TYPE">
      <xsd:simpleType>
        <xsd:restriction base="dms:Choice">
          <xsd:enumeration value="Workshop activities"/>
          <xsd:enumeration value="Research paper"/>
          <xsd:enumeration value="Video"/>
        </xsd:restriction>
      </xsd:simpleType>
    </xsd:element>
    <xsd:element name="Workshop_x0020_Length" ma:index="3" nillable="true" ma:displayName="TOPIC" ma:format="Dropdown" ma:internalName="Workshop_x0020_Length">
      <xsd:simpleType>
        <xsd:restriction base="dms:Choice">
          <xsd:enumeration value="Precarious work"/>
          <xsd:enumeration value="Privatization"/>
          <xsd:enumeration value="Austerity"/>
          <xsd:enumeration value="Equality"/>
          <xsd:enumeration value="Health and Safety"/>
          <xsd:enumeration value="Finance"/>
          <xsd:enumeration value="Education theory"/>
        </xsd:restriction>
      </xsd:simpleType>
    </xsd:element>
    <xsd:element name="_x0078_ny0" ma:index="4" nillable="true" ma:displayName="EVENT" ma:internalName="_x0078_ny0">
      <xsd:simpleType>
        <xsd:restriction base="dms:Text">
          <xsd:maxLength value="255"/>
        </xsd:restriction>
      </xsd:simpleType>
    </xsd:element>
    <xsd:element name="Year" ma:index="5" nillable="true" ma:displayName="YEAR" ma:internalName="Year">
      <xsd:simpleType>
        <xsd:restriction base="dms:Text">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a9ed8c-bcf8-44ce-9586-f50fec0e1fb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element name="LastSharedByTime" ma:index="15"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7fad5bd5-0708-4c3a-8da2-f7589352cbe2" xsi:nil="true"/>
    <RESOURCE_x0020_TYPE xmlns="7fad5bd5-0708-4c3a-8da2-f7589352cbe2" xsi:nil="true"/>
    <_x0078_ny0 xmlns="7fad5bd5-0708-4c3a-8da2-f7589352cbe2" xsi:nil="true"/>
    <Workshop_x0020_Length xmlns="7fad5bd5-0708-4c3a-8da2-f7589352cbe2" xsi:nil="true"/>
  </documentManagement>
</p:properties>
</file>

<file path=customXml/itemProps1.xml><?xml version="1.0" encoding="utf-8"?>
<ds:datastoreItem xmlns:ds="http://schemas.openxmlformats.org/officeDocument/2006/customXml" ds:itemID="{71B8FFD8-C594-45F7-A2FA-75DB6BDCB2A1}">
  <ds:schemaRefs>
    <ds:schemaRef ds:uri="http://schemas.microsoft.com/sharepoint/v3/contenttype/forms"/>
  </ds:schemaRefs>
</ds:datastoreItem>
</file>

<file path=customXml/itemProps2.xml><?xml version="1.0" encoding="utf-8"?>
<ds:datastoreItem xmlns:ds="http://schemas.openxmlformats.org/officeDocument/2006/customXml" ds:itemID="{F2B54894-9D7D-4747-8666-8890D2CF7F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ad5bd5-0708-4c3a-8da2-f7589352cbe2"/>
    <ds:schemaRef ds:uri="54a9ed8c-bcf8-44ce-9586-f50fec0e1f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59857A-C6B7-4178-9EDA-D84C88804CDC}">
  <ds:schemaRefs>
    <ds:schemaRef ds:uri="http://schemas.microsoft.com/office/2006/documentManagement/types"/>
    <ds:schemaRef ds:uri="http://purl.org/dc/terms/"/>
    <ds:schemaRef ds:uri="7fad5bd5-0708-4c3a-8da2-f7589352cbe2"/>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54a9ed8c-bcf8-44ce-9586-f50fec0e1fb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224</TotalTime>
  <Words>549</Words>
  <Application>Microsoft Office PowerPoint</Application>
  <PresentationFormat>Custom</PresentationFormat>
  <Paragraphs>84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 de Tourris</dc:creator>
  <cp:lastModifiedBy>Cathy Remus</cp:lastModifiedBy>
  <cp:revision>44</cp:revision>
  <cp:lastPrinted>2018-11-07T21:51:24Z</cp:lastPrinted>
  <dcterms:created xsi:type="dcterms:W3CDTF">2018-11-07T19:13:26Z</dcterms:created>
  <dcterms:modified xsi:type="dcterms:W3CDTF">2018-12-18T17:35:37Z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0x0101003F767BE8AF650F40A3C3380783D0F0B5</vt:lpwstr>
  </property>
</Properties>
</file>